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notesMasterIdLst>
    <p:notesMasterId r:id="rId21"/>
  </p:notesMasterIdLst>
  <p:sldSz cx="14630400" cy="8229600"/>
  <p:notesSz cx="8229600" cy="14630400"/>
  <p:embeddedFontLst>
    <p:embeddedFont>
      <p:font typeface="Unbounded"/>
      <p:regular r:id="rId26"/>
    </p:embeddedFont>
    <p:embeddedFont>
      <p:font typeface="Unbounded"/>
      <p:regular r:id="rId27"/>
    </p:embeddedFont>
    <p:embeddedFont>
      <p:font typeface="Cabin"/>
      <p:regular r:id="rId28"/>
    </p:embeddedFont>
    <p:embeddedFont>
      <p:font typeface="Cabin"/>
      <p:regular r:id="rId29"/>
    </p:embeddedFont>
    <p:embeddedFont>
      <p:font typeface="Cabin"/>
      <p:regular r:id="rId30"/>
    </p:embeddedFont>
    <p:embeddedFont>
      <p:font typeface="Cabin"/>
      <p:regular r:id="rId3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26" Type="http://schemas.openxmlformats.org/officeDocument/2006/relationships/font" Target="fonts/font1.fntdata"/><Relationship Id="rId27" Type="http://schemas.openxmlformats.org/officeDocument/2006/relationships/font" Target="fonts/font2.fntdata"/><Relationship Id="rId28" Type="http://schemas.openxmlformats.org/officeDocument/2006/relationships/font" Target="fonts/font3.fntdata"/><Relationship Id="rId29" Type="http://schemas.openxmlformats.org/officeDocument/2006/relationships/font" Target="fonts/font4.fntdata"/><Relationship Id="rId30" Type="http://schemas.openxmlformats.org/officeDocument/2006/relationships/font" Target="fonts/font5.fntdata"/><Relationship Id="rId31"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1010-1.png"/><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1011-1.png"/><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1012-1.png"/><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image" Target="../media/image-1013-1.png"/><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image" Target="../media/image-1014-1.png"/><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image" Target="../media/image-1015-1.png"/><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image" Target="../media/image-1016-1.png"/><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image" Target="../media/image-1017-1.png"/><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image" Target="../media/image-1018-1.png"/><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image" Target="../media/image-1019-1.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image" Target="../media/image-1020-1.pn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1003-1.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1004-1.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1005-1.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1006-1.png"/><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1007-1.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1008-1.pn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1009-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hyperlink" Target="mailto:emresebatiyolal@posta.mu.edu.tr" TargetMode="External"/><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svg"/><Relationship Id="rId3" Type="http://schemas.openxmlformats.org/officeDocument/2006/relationships/image" Target="../media/image-12-3.png"/><Relationship Id="rId4" Type="http://schemas.openxmlformats.org/officeDocument/2006/relationships/image" Target="../media/image-12-4.svg"/><Relationship Id="rId5" Type="http://schemas.openxmlformats.org/officeDocument/2006/relationships/image" Target="../media/image-12-5.png"/><Relationship Id="rId6" Type="http://schemas.openxmlformats.org/officeDocument/2006/relationships/image" Target="../media/image-12-6.svg"/><Relationship Id="rId7" Type="http://schemas.openxmlformats.org/officeDocument/2006/relationships/slideLayout" Target="../slideLayouts/slideLayout13.xml"/><Relationship Id="rId8"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slideLayout" Target="../slideLayouts/slideLayout15.xml"/><Relationship Id="rId6"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slideLayout" Target="../slideLayouts/slideLayout16.xml"/><Relationship Id="rId5"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svg"/><Relationship Id="rId3" Type="http://schemas.openxmlformats.org/officeDocument/2006/relationships/image" Target="../media/image-16-3.png"/><Relationship Id="rId4" Type="http://schemas.openxmlformats.org/officeDocument/2006/relationships/image" Target="../media/image-16-4.svg"/><Relationship Id="rId5" Type="http://schemas.openxmlformats.org/officeDocument/2006/relationships/image" Target="../media/image-16-5.png"/><Relationship Id="rId6" Type="http://schemas.openxmlformats.org/officeDocument/2006/relationships/slideLayout" Target="../slideLayouts/slideLayout17.xml"/><Relationship Id="rId7"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svg"/><Relationship Id="rId3" Type="http://schemas.openxmlformats.org/officeDocument/2006/relationships/image" Target="../media/image-17-3.png"/><Relationship Id="rId4" Type="http://schemas.openxmlformats.org/officeDocument/2006/relationships/image" Target="../media/image-17-4.svg"/><Relationship Id="rId5" Type="http://schemas.openxmlformats.org/officeDocument/2006/relationships/image" Target="../media/image-17-5.png"/><Relationship Id="rId6" Type="http://schemas.openxmlformats.org/officeDocument/2006/relationships/image" Target="../media/image-17-6.svg"/><Relationship Id="rId7" Type="http://schemas.openxmlformats.org/officeDocument/2006/relationships/image" Target="../media/image-17-7.png"/><Relationship Id="rId8" Type="http://schemas.openxmlformats.org/officeDocument/2006/relationships/image" Target="../media/image-17-8.svg"/><Relationship Id="rId9" Type="http://schemas.openxmlformats.org/officeDocument/2006/relationships/slideLayout" Target="../slideLayouts/slideLayout18.xml"/><Relationship Id="rId10"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svg"/><Relationship Id="rId3" Type="http://schemas.openxmlformats.org/officeDocument/2006/relationships/image" Target="../media/image-3-3.png"/><Relationship Id="rId4" Type="http://schemas.openxmlformats.org/officeDocument/2006/relationships/image" Target="../media/image-3-4.svg"/><Relationship Id="rId5" Type="http://schemas.openxmlformats.org/officeDocument/2006/relationships/image" Target="../media/image-3-5.png"/><Relationship Id="rId6" Type="http://schemas.openxmlformats.org/officeDocument/2006/relationships/image" Target="../media/image-3-6.svg"/><Relationship Id="rId7" Type="http://schemas.openxmlformats.org/officeDocument/2006/relationships/image" Target="../media/image-3-7.png"/><Relationship Id="rId8" Type="http://schemas.openxmlformats.org/officeDocument/2006/relationships/slideLayout" Target="../slideLayouts/slideLayout4.xml"/><Relationship Id="rId9"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837724" y="1045607"/>
            <a:ext cx="12954952" cy="1231821"/>
          </a:xfrm>
          <a:prstGeom prst="rect">
            <a:avLst/>
          </a:prstGeom>
          <a:noFill/>
          <a:ln/>
        </p:spPr>
        <p:txBody>
          <a:bodyPr wrap="square" lIns="0" tIns="0" rIns="0" bIns="0" rtlCol="0" anchor="t"/>
          <a:lstStyle/>
          <a:p>
            <a:pPr algn="ctr" indent="0" marL="0">
              <a:lnSpc>
                <a:spcPts val="4850"/>
              </a:lnSpc>
              <a:buNone/>
            </a:pPr>
            <a:r>
              <a:rPr lang="en-US" sz="3850" dirty="0">
                <a:solidFill>
                  <a:srgbClr val="FFFFFF"/>
                </a:solidFill>
                <a:latin typeface="Unbounded" pitchFamily="34" charset="0"/>
                <a:ea typeface="Unbounded" pitchFamily="34" charset="-122"/>
                <a:cs typeface="Unbounded" pitchFamily="34" charset="-120"/>
              </a:rPr>
              <a:t>2023 Türkiye Depremleri Sonrası Bina Hasar Tespiti</a:t>
            </a:r>
            <a:endParaRPr lang="en-US" sz="3850" dirty="0"/>
          </a:p>
        </p:txBody>
      </p:sp>
      <p:sp>
        <p:nvSpPr>
          <p:cNvPr id="3" name="Text 1"/>
          <p:cNvSpPr/>
          <p:nvPr/>
        </p:nvSpPr>
        <p:spPr>
          <a:xfrm>
            <a:off x="837724" y="2361128"/>
            <a:ext cx="12954952" cy="985361"/>
          </a:xfrm>
          <a:prstGeom prst="rect">
            <a:avLst/>
          </a:prstGeom>
          <a:noFill/>
          <a:ln/>
        </p:spPr>
        <p:txBody>
          <a:bodyPr wrap="square" lIns="0" tIns="0" rIns="0" bIns="0" rtlCol="0" anchor="t"/>
          <a:lstStyle/>
          <a:p>
            <a:pPr algn="ctr" indent="0" marL="0">
              <a:lnSpc>
                <a:spcPts val="3850"/>
              </a:lnSpc>
              <a:buNone/>
            </a:pPr>
            <a:r>
              <a:rPr lang="en-US" sz="3100" dirty="0">
                <a:solidFill>
                  <a:srgbClr val="FFFFFF"/>
                </a:solidFill>
                <a:latin typeface="Unbounded" pitchFamily="34" charset="0"/>
                <a:ea typeface="Unbounded" pitchFamily="34" charset="-122"/>
                <a:cs typeface="Unbounded" pitchFamily="34" charset="-120"/>
              </a:rPr>
              <a:t>CNN ve Vision Transformer Modellerinin Karşılaştırmalı Analizi</a:t>
            </a:r>
            <a:endParaRPr lang="en-US" sz="3100" dirty="0"/>
          </a:p>
        </p:txBody>
      </p:sp>
      <p:sp>
        <p:nvSpPr>
          <p:cNvPr id="4" name="Text 2"/>
          <p:cNvSpPr/>
          <p:nvPr/>
        </p:nvSpPr>
        <p:spPr>
          <a:xfrm>
            <a:off x="837724" y="3660577"/>
            <a:ext cx="12954952" cy="670084"/>
          </a:xfrm>
          <a:prstGeom prst="rect">
            <a:avLst/>
          </a:prstGeom>
          <a:noFill/>
          <a:ln/>
        </p:spPr>
        <p:txBody>
          <a:bodyPr wrap="square" lIns="0" tIns="0" rIns="0" bIns="0" rtlCol="0" anchor="t"/>
          <a:lstStyle/>
          <a:p>
            <a:pPr algn="l" indent="0" marL="0">
              <a:lnSpc>
                <a:spcPts val="2600"/>
              </a:lnSpc>
              <a:buNone/>
            </a:pPr>
            <a:endParaRPr lang="en-US" sz="1600" dirty="0"/>
          </a:p>
        </p:txBody>
      </p:sp>
      <p:sp>
        <p:nvSpPr>
          <p:cNvPr id="5" name="Text 3"/>
          <p:cNvSpPr/>
          <p:nvPr/>
        </p:nvSpPr>
        <p:spPr>
          <a:xfrm>
            <a:off x="837724" y="4566285"/>
            <a:ext cx="12954952" cy="335042"/>
          </a:xfrm>
          <a:prstGeom prst="rect">
            <a:avLst/>
          </a:prstGeom>
          <a:noFill/>
          <a:ln/>
        </p:spPr>
        <p:txBody>
          <a:bodyPr wrap="none" lIns="0" tIns="0" rIns="0" bIns="0" rtlCol="0" anchor="t"/>
          <a:lstStyle/>
          <a:p>
            <a:pPr algn="ctr" indent="0" marL="0">
              <a:lnSpc>
                <a:spcPts val="2600"/>
              </a:lnSpc>
              <a:buNone/>
            </a:pPr>
            <a:r>
              <a:rPr lang="en-US" sz="1600" dirty="0">
                <a:solidFill>
                  <a:srgbClr val="CAD6DE"/>
                </a:solidFill>
                <a:latin typeface="Cabin" pitchFamily="34" charset="0"/>
                <a:ea typeface="Cabin" pitchFamily="34" charset="-122"/>
                <a:cs typeface="Cabin" pitchFamily="34" charset="-120"/>
              </a:rPr>
              <a:t>Derin Öğrenme Uygulamaları Dersi Dönem Sonu Projesi</a:t>
            </a:r>
            <a:endParaRPr lang="en-US" sz="1600" dirty="0"/>
          </a:p>
        </p:txBody>
      </p:sp>
      <p:sp>
        <p:nvSpPr>
          <p:cNvPr id="6" name="Text 4"/>
          <p:cNvSpPr/>
          <p:nvPr/>
        </p:nvSpPr>
        <p:spPr>
          <a:xfrm>
            <a:off x="837724" y="5136952"/>
            <a:ext cx="12954952" cy="335042"/>
          </a:xfrm>
          <a:prstGeom prst="rect">
            <a:avLst/>
          </a:prstGeom>
          <a:noFill/>
          <a:ln/>
        </p:spPr>
        <p:txBody>
          <a:bodyPr wrap="none" lIns="0" tIns="0" rIns="0" bIns="0" rtlCol="0" anchor="t"/>
          <a:lstStyle/>
          <a:p>
            <a:pPr algn="ctr" indent="0" marL="0">
              <a:lnSpc>
                <a:spcPts val="2600"/>
              </a:lnSpc>
              <a:buNone/>
            </a:pPr>
            <a:r>
              <a:rPr lang="en-US" sz="1600" b="1" dirty="0">
                <a:solidFill>
                  <a:srgbClr val="CAD6DE"/>
                </a:solidFill>
                <a:latin typeface="Cabin" pitchFamily="34" charset="0"/>
                <a:ea typeface="Cabin" pitchFamily="34" charset="-122"/>
                <a:cs typeface="Cabin" pitchFamily="34" charset="-120"/>
              </a:rPr>
              <a:t>Emre Sebati Yolal</a:t>
            </a:r>
            <a:endParaRPr lang="en-US" sz="1600" dirty="0"/>
          </a:p>
        </p:txBody>
      </p:sp>
      <p:sp>
        <p:nvSpPr>
          <p:cNvPr id="7" name="Text 5"/>
          <p:cNvSpPr/>
          <p:nvPr/>
        </p:nvSpPr>
        <p:spPr>
          <a:xfrm>
            <a:off x="837724" y="5707618"/>
            <a:ext cx="12954952" cy="335042"/>
          </a:xfrm>
          <a:prstGeom prst="rect">
            <a:avLst/>
          </a:prstGeom>
          <a:noFill/>
          <a:ln/>
        </p:spPr>
        <p:txBody>
          <a:bodyPr wrap="none" lIns="0" tIns="0" rIns="0" bIns="0" rtlCol="0" anchor="t"/>
          <a:lstStyle/>
          <a:p>
            <a:pPr algn="ctr" indent="0" marL="0">
              <a:lnSpc>
                <a:spcPts val="2600"/>
              </a:lnSpc>
              <a:buNone/>
            </a:pPr>
            <a:r>
              <a:rPr lang="en-US" sz="1600" dirty="0">
                <a:solidFill>
                  <a:srgbClr val="CAD6DE"/>
                </a:solidFill>
                <a:latin typeface="Cabin" pitchFamily="34" charset="0"/>
                <a:ea typeface="Cabin" pitchFamily="34" charset="-122"/>
                <a:cs typeface="Cabin" pitchFamily="34" charset="-120"/>
              </a:rPr>
              <a:t>244217003 / Bilişim Sistemleri Mühendisliği Tezli Yüksek Lisans</a:t>
            </a:r>
            <a:endParaRPr lang="en-US" sz="1600" dirty="0"/>
          </a:p>
        </p:txBody>
      </p:sp>
      <p:sp>
        <p:nvSpPr>
          <p:cNvPr id="8" name="Text 6"/>
          <p:cNvSpPr/>
          <p:nvPr/>
        </p:nvSpPr>
        <p:spPr>
          <a:xfrm>
            <a:off x="837724" y="6278285"/>
            <a:ext cx="12954952" cy="335042"/>
          </a:xfrm>
          <a:prstGeom prst="rect">
            <a:avLst/>
          </a:prstGeom>
          <a:noFill/>
          <a:ln/>
        </p:spPr>
        <p:txBody>
          <a:bodyPr wrap="none" lIns="0" tIns="0" rIns="0" bIns="0" rtlCol="0" anchor="t"/>
          <a:lstStyle/>
          <a:p>
            <a:pPr algn="ctr" indent="0" marL="0">
              <a:lnSpc>
                <a:spcPts val="2600"/>
              </a:lnSpc>
              <a:buNone/>
            </a:pPr>
            <a:r>
              <a:rPr lang="en-US" sz="1600" dirty="0">
                <a:solidFill>
                  <a:srgbClr val="CAD6DE"/>
                </a:solidFill>
                <a:latin typeface="Cabin" pitchFamily="34" charset="0"/>
                <a:ea typeface="Cabin" pitchFamily="34" charset="-122"/>
                <a:cs typeface="Cabin" pitchFamily="34" charset="-120"/>
              </a:rPr>
              <a:t>Muğla Sıtkı Koçman Üniversitesi</a:t>
            </a:r>
            <a:endParaRPr lang="en-US" sz="1600" dirty="0"/>
          </a:p>
        </p:txBody>
      </p:sp>
      <p:sp>
        <p:nvSpPr>
          <p:cNvPr id="9" name="Text 7"/>
          <p:cNvSpPr/>
          <p:nvPr/>
        </p:nvSpPr>
        <p:spPr>
          <a:xfrm>
            <a:off x="837724" y="6848951"/>
            <a:ext cx="12954952" cy="335042"/>
          </a:xfrm>
          <a:prstGeom prst="rect">
            <a:avLst/>
          </a:prstGeom>
          <a:noFill/>
          <a:ln/>
        </p:spPr>
        <p:txBody>
          <a:bodyPr wrap="none" lIns="0" tIns="0" rIns="0" bIns="0" rtlCol="0" anchor="t"/>
          <a:lstStyle/>
          <a:p>
            <a:pPr algn="ctr" indent="0" marL="0">
              <a:lnSpc>
                <a:spcPts val="2600"/>
              </a:lnSpc>
              <a:buNone/>
            </a:pPr>
            <a:r>
              <a:rPr lang="en-US" sz="1600" u="sng" dirty="0">
                <a:solidFill>
                  <a:srgbClr val="0A988B"/>
                </a:solidFill>
                <a:latin typeface="Cabin" pitchFamily="34" charset="0"/>
                <a:ea typeface="Cabin" pitchFamily="34" charset="-122"/>
                <a:cs typeface="Cabin" pitchFamily="34" charset="-120"/>
                <a:hlinkClick r:id="rId1" invalidUrl="" action="" tgtFrame="" tooltip="" history="1" highlightClick="0" endSnd="0">
                  <a:extLst>
                    <a:ext uri="{A12FA001-AC4F-418D-AE19-62706E023703}">
                      <ahyp:hlinkClr xmlns:ahyp="http://schemas.microsoft.com/office/drawing/2018/hyperlinkcolor" val="tx"/>
                    </a:ext>
                  </a:extLst>
                </a:hlinkClick>
              </a:rPr>
              <a:t>emresebatiyolal@posta.mu.edu.tr</a:t>
            </a:r>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37724" y="624126"/>
            <a:ext cx="9608939" cy="585192"/>
          </a:xfrm>
          <a:prstGeom prst="rect">
            <a:avLst/>
          </a:prstGeom>
          <a:noFill/>
          <a:ln/>
        </p:spPr>
        <p:txBody>
          <a:bodyPr wrap="none" lIns="0" tIns="0" rIns="0" bIns="0" rtlCol="0" anchor="t"/>
          <a:lstStyle/>
          <a:p>
            <a:pPr algn="l" indent="0" marL="0">
              <a:lnSpc>
                <a:spcPts val="4600"/>
              </a:lnSpc>
              <a:buNone/>
            </a:pPr>
            <a:r>
              <a:rPr lang="en-US" sz="3650" dirty="0">
                <a:solidFill>
                  <a:srgbClr val="FFFFFF"/>
                </a:solidFill>
                <a:latin typeface="Unbounded" pitchFamily="34" charset="0"/>
                <a:ea typeface="Unbounded" pitchFamily="34" charset="-122"/>
                <a:cs typeface="Unbounded" pitchFamily="34" charset="-120"/>
              </a:rPr>
              <a:t>Veri Artırma ve Ön İşleme Teknikleri</a:t>
            </a:r>
            <a:endParaRPr lang="en-US" sz="3650" dirty="0"/>
          </a:p>
        </p:txBody>
      </p:sp>
      <p:sp>
        <p:nvSpPr>
          <p:cNvPr id="3" name="Text 1"/>
          <p:cNvSpPr/>
          <p:nvPr/>
        </p:nvSpPr>
        <p:spPr>
          <a:xfrm>
            <a:off x="837724" y="1288852"/>
            <a:ext cx="3565327" cy="292537"/>
          </a:xfrm>
          <a:prstGeom prst="rect">
            <a:avLst/>
          </a:prstGeom>
          <a:noFill/>
          <a:ln/>
        </p:spPr>
        <p:txBody>
          <a:bodyPr wrap="none" lIns="0" tIns="0" rIns="0" bIns="0" rtlCol="0" anchor="t"/>
          <a:lstStyle/>
          <a:p>
            <a:pPr algn="l" indent="0" marL="0">
              <a:lnSpc>
                <a:spcPts val="2300"/>
              </a:lnSpc>
              <a:buNone/>
            </a:pPr>
            <a:r>
              <a:rPr lang="en-US" sz="1800" dirty="0">
                <a:solidFill>
                  <a:srgbClr val="FFFFFF"/>
                </a:solidFill>
                <a:latin typeface="Unbounded" pitchFamily="34" charset="0"/>
                <a:ea typeface="Unbounded" pitchFamily="34" charset="-122"/>
                <a:cs typeface="Unbounded" pitchFamily="34" charset="-120"/>
              </a:rPr>
              <a:t>Eğitim Seti Augmentation</a:t>
            </a:r>
            <a:endParaRPr lang="en-US" sz="1800" dirty="0"/>
          </a:p>
        </p:txBody>
      </p:sp>
      <p:sp>
        <p:nvSpPr>
          <p:cNvPr id="4" name="Text 2"/>
          <p:cNvSpPr/>
          <p:nvPr/>
        </p:nvSpPr>
        <p:spPr>
          <a:xfrm>
            <a:off x="837724" y="1879759"/>
            <a:ext cx="12954952" cy="318254"/>
          </a:xfrm>
          <a:prstGeom prst="rect">
            <a:avLst/>
          </a:prstGeom>
          <a:noFill/>
          <a:ln/>
        </p:spPr>
        <p:txBody>
          <a:bodyPr wrap="none" lIns="0" tIns="0" rIns="0" bIns="0" rtlCol="0" anchor="t"/>
          <a:lstStyle/>
          <a:p>
            <a:pPr algn="l" indent="0" marL="0">
              <a:lnSpc>
                <a:spcPts val="2500"/>
              </a:lnSpc>
              <a:buNone/>
            </a:pPr>
            <a:r>
              <a:rPr lang="en-US" sz="1550" dirty="0">
                <a:solidFill>
                  <a:srgbClr val="CAD6DE"/>
                </a:solidFill>
                <a:latin typeface="Cabin" pitchFamily="34" charset="0"/>
                <a:ea typeface="Cabin" pitchFamily="34" charset="-122"/>
                <a:cs typeface="Cabin" pitchFamily="34" charset="-120"/>
              </a:rPr>
              <a:t>Modelin farklı görüntü koşullarına dayanıklılığını artırmak için çeşitli veri artırma teknikleri uygulanmıştır:</a:t>
            </a:r>
            <a:endParaRPr lang="en-US" sz="1550" dirty="0"/>
          </a:p>
        </p:txBody>
      </p:sp>
      <p:sp>
        <p:nvSpPr>
          <p:cNvPr id="5" name="Text 3"/>
          <p:cNvSpPr/>
          <p:nvPr/>
        </p:nvSpPr>
        <p:spPr>
          <a:xfrm>
            <a:off x="837724" y="2421850"/>
            <a:ext cx="12954952" cy="318254"/>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CAD6DE"/>
                </a:solidFill>
                <a:latin typeface="Cabin" pitchFamily="34" charset="0"/>
                <a:ea typeface="Cabin" pitchFamily="34" charset="-122"/>
                <a:cs typeface="Cabin" pitchFamily="34" charset="-120"/>
              </a:rPr>
              <a:t>Random Rotation:</a:t>
            </a:r>
            <a:pPr algn="l" indent="0" marL="0">
              <a:lnSpc>
                <a:spcPts val="2500"/>
              </a:lnSpc>
              <a:buNone/>
            </a:pPr>
            <a:r>
              <a:rPr lang="en-US" sz="1550" dirty="0">
                <a:solidFill>
                  <a:srgbClr val="CAD6DE"/>
                </a:solidFill>
                <a:latin typeface="Cabin" pitchFamily="34" charset="0"/>
                <a:ea typeface="Cabin" pitchFamily="34" charset="-122"/>
                <a:cs typeface="Cabin" pitchFamily="34" charset="-120"/>
              </a:rPr>
              <a:t> Rastgele açılarla döndürme</a:t>
            </a:r>
            <a:endParaRPr lang="en-US" sz="1550" dirty="0"/>
          </a:p>
        </p:txBody>
      </p:sp>
      <p:sp>
        <p:nvSpPr>
          <p:cNvPr id="6" name="Text 4"/>
          <p:cNvSpPr/>
          <p:nvPr/>
        </p:nvSpPr>
        <p:spPr>
          <a:xfrm>
            <a:off x="837724" y="2809637"/>
            <a:ext cx="12954952" cy="318254"/>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CAD6DE"/>
                </a:solidFill>
                <a:latin typeface="Cabin" pitchFamily="34" charset="0"/>
                <a:ea typeface="Cabin" pitchFamily="34" charset="-122"/>
                <a:cs typeface="Cabin" pitchFamily="34" charset="-120"/>
              </a:rPr>
              <a:t>Horizontal Flip:</a:t>
            </a:r>
            <a:pPr algn="l" indent="0" marL="0">
              <a:lnSpc>
                <a:spcPts val="2500"/>
              </a:lnSpc>
              <a:buNone/>
            </a:pPr>
            <a:r>
              <a:rPr lang="en-US" sz="1550" dirty="0">
                <a:solidFill>
                  <a:srgbClr val="CAD6DE"/>
                </a:solidFill>
                <a:latin typeface="Cabin" pitchFamily="34" charset="0"/>
                <a:ea typeface="Cabin" pitchFamily="34" charset="-122"/>
                <a:cs typeface="Cabin" pitchFamily="34" charset="-120"/>
              </a:rPr>
              <a:t> Yatay yansıma</a:t>
            </a:r>
            <a:endParaRPr lang="en-US" sz="1550" dirty="0"/>
          </a:p>
        </p:txBody>
      </p:sp>
      <p:sp>
        <p:nvSpPr>
          <p:cNvPr id="7" name="Text 5"/>
          <p:cNvSpPr/>
          <p:nvPr/>
        </p:nvSpPr>
        <p:spPr>
          <a:xfrm>
            <a:off x="837724" y="3197423"/>
            <a:ext cx="12954952" cy="318254"/>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CAD6DE"/>
                </a:solidFill>
                <a:latin typeface="Cabin" pitchFamily="34" charset="0"/>
                <a:ea typeface="Cabin" pitchFamily="34" charset="-122"/>
                <a:cs typeface="Cabin" pitchFamily="34" charset="-120"/>
              </a:rPr>
              <a:t>Vertical Flip:</a:t>
            </a:r>
            <a:pPr algn="l" indent="0" marL="0">
              <a:lnSpc>
                <a:spcPts val="2500"/>
              </a:lnSpc>
              <a:buNone/>
            </a:pPr>
            <a:r>
              <a:rPr lang="en-US" sz="1550" dirty="0">
                <a:solidFill>
                  <a:srgbClr val="CAD6DE"/>
                </a:solidFill>
                <a:latin typeface="Cabin" pitchFamily="34" charset="0"/>
                <a:ea typeface="Cabin" pitchFamily="34" charset="-122"/>
                <a:cs typeface="Cabin" pitchFamily="34" charset="-120"/>
              </a:rPr>
              <a:t> Dikey yansıma</a:t>
            </a:r>
            <a:endParaRPr lang="en-US" sz="1550" dirty="0"/>
          </a:p>
        </p:txBody>
      </p:sp>
      <p:sp>
        <p:nvSpPr>
          <p:cNvPr id="8" name="Text 6"/>
          <p:cNvSpPr/>
          <p:nvPr/>
        </p:nvSpPr>
        <p:spPr>
          <a:xfrm>
            <a:off x="837724" y="3585210"/>
            <a:ext cx="12954952" cy="318254"/>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CAD6DE"/>
                </a:solidFill>
                <a:latin typeface="Cabin" pitchFamily="34" charset="0"/>
                <a:ea typeface="Cabin" pitchFamily="34" charset="-122"/>
                <a:cs typeface="Cabin" pitchFamily="34" charset="-120"/>
              </a:rPr>
              <a:t>Random Crop/Zoom:</a:t>
            </a:r>
            <a:pPr algn="l" indent="0" marL="0">
              <a:lnSpc>
                <a:spcPts val="2500"/>
              </a:lnSpc>
              <a:buNone/>
            </a:pPr>
            <a:r>
              <a:rPr lang="en-US" sz="1550" dirty="0">
                <a:solidFill>
                  <a:srgbClr val="CAD6DE"/>
                </a:solidFill>
                <a:latin typeface="Cabin" pitchFamily="34" charset="0"/>
                <a:ea typeface="Cabin" pitchFamily="34" charset="-122"/>
                <a:cs typeface="Cabin" pitchFamily="34" charset="-120"/>
              </a:rPr>
              <a:t> Rastgele kırpma ve yakınlaştırma</a:t>
            </a:r>
            <a:endParaRPr lang="en-US" sz="1550" dirty="0"/>
          </a:p>
        </p:txBody>
      </p:sp>
      <p:sp>
        <p:nvSpPr>
          <p:cNvPr id="9" name="Text 7"/>
          <p:cNvSpPr/>
          <p:nvPr/>
        </p:nvSpPr>
        <p:spPr>
          <a:xfrm>
            <a:off x="837724" y="3972997"/>
            <a:ext cx="12954952" cy="318254"/>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CAD6DE"/>
                </a:solidFill>
                <a:latin typeface="Cabin" pitchFamily="34" charset="0"/>
                <a:ea typeface="Cabin" pitchFamily="34" charset="-122"/>
                <a:cs typeface="Cabin" pitchFamily="34" charset="-120"/>
              </a:rPr>
              <a:t>Brightness Jitter:</a:t>
            </a:r>
            <a:pPr algn="l" indent="0" marL="0">
              <a:lnSpc>
                <a:spcPts val="2500"/>
              </a:lnSpc>
              <a:buNone/>
            </a:pPr>
            <a:r>
              <a:rPr lang="en-US" sz="1550" dirty="0">
                <a:solidFill>
                  <a:srgbClr val="CAD6DE"/>
                </a:solidFill>
                <a:latin typeface="Cabin" pitchFamily="34" charset="0"/>
                <a:ea typeface="Cabin" pitchFamily="34" charset="-122"/>
                <a:cs typeface="Cabin" pitchFamily="34" charset="-120"/>
              </a:rPr>
              <a:t> Parlaklık varyasyonları</a:t>
            </a:r>
            <a:endParaRPr lang="en-US" sz="1550" dirty="0"/>
          </a:p>
        </p:txBody>
      </p:sp>
      <p:sp>
        <p:nvSpPr>
          <p:cNvPr id="10" name="Text 8"/>
          <p:cNvSpPr/>
          <p:nvPr/>
        </p:nvSpPr>
        <p:spPr>
          <a:xfrm>
            <a:off x="837724" y="4360783"/>
            <a:ext cx="12954952" cy="318254"/>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CAD6DE"/>
                </a:solidFill>
                <a:latin typeface="Cabin" pitchFamily="34" charset="0"/>
                <a:ea typeface="Cabin" pitchFamily="34" charset="-122"/>
                <a:cs typeface="Cabin" pitchFamily="34" charset="-120"/>
              </a:rPr>
              <a:t>Contrast Jitter:</a:t>
            </a:r>
            <a:pPr algn="l" indent="0" marL="0">
              <a:lnSpc>
                <a:spcPts val="2500"/>
              </a:lnSpc>
              <a:buNone/>
            </a:pPr>
            <a:r>
              <a:rPr lang="en-US" sz="1550" dirty="0">
                <a:solidFill>
                  <a:srgbClr val="CAD6DE"/>
                </a:solidFill>
                <a:latin typeface="Cabin" pitchFamily="34" charset="0"/>
                <a:ea typeface="Cabin" pitchFamily="34" charset="-122"/>
                <a:cs typeface="Cabin" pitchFamily="34" charset="-120"/>
              </a:rPr>
              <a:t> Kontrast değişimleri</a:t>
            </a:r>
            <a:endParaRPr lang="en-US" sz="1550" dirty="0"/>
          </a:p>
        </p:txBody>
      </p:sp>
      <p:sp>
        <p:nvSpPr>
          <p:cNvPr id="11" name="Shape 9"/>
          <p:cNvSpPr/>
          <p:nvPr/>
        </p:nvSpPr>
        <p:spPr>
          <a:xfrm>
            <a:off x="837724" y="5201245"/>
            <a:ext cx="4185642" cy="2404110"/>
          </a:xfrm>
          <a:prstGeom prst="roundRect">
            <a:avLst>
              <a:gd name="adj" fmla="val 4564"/>
            </a:avLst>
          </a:prstGeom>
          <a:solidFill>
            <a:srgbClr val="112836"/>
          </a:solidFill>
          <a:ln/>
        </p:spPr>
      </p:sp>
      <p:sp>
        <p:nvSpPr>
          <p:cNvPr id="12" name="Shape 10"/>
          <p:cNvSpPr/>
          <p:nvPr/>
        </p:nvSpPr>
        <p:spPr>
          <a:xfrm>
            <a:off x="837724" y="5178385"/>
            <a:ext cx="4185642" cy="91440"/>
          </a:xfrm>
          <a:prstGeom prst="roundRect">
            <a:avLst>
              <a:gd name="adj" fmla="val 32642"/>
            </a:avLst>
          </a:prstGeom>
          <a:solidFill>
            <a:srgbClr val="0A988B"/>
          </a:solidFill>
          <a:ln/>
        </p:spPr>
      </p:sp>
      <p:sp>
        <p:nvSpPr>
          <p:cNvPr id="13" name="Shape 11"/>
          <p:cNvSpPr/>
          <p:nvPr/>
        </p:nvSpPr>
        <p:spPr>
          <a:xfrm>
            <a:off x="2632055" y="4902875"/>
            <a:ext cx="596860" cy="596860"/>
          </a:xfrm>
          <a:prstGeom prst="roundRect">
            <a:avLst>
              <a:gd name="adj" fmla="val 153202"/>
            </a:avLst>
          </a:prstGeom>
          <a:solidFill>
            <a:srgbClr val="0A988B"/>
          </a:solidFill>
          <a:ln/>
        </p:spPr>
      </p:sp>
      <p:sp>
        <p:nvSpPr>
          <p:cNvPr id="14" name="Text 12"/>
          <p:cNvSpPr/>
          <p:nvPr/>
        </p:nvSpPr>
        <p:spPr>
          <a:xfrm>
            <a:off x="2811125" y="5052060"/>
            <a:ext cx="238720" cy="298371"/>
          </a:xfrm>
          <a:prstGeom prst="rect">
            <a:avLst/>
          </a:prstGeom>
          <a:noFill/>
          <a:ln/>
        </p:spPr>
        <p:txBody>
          <a:bodyPr wrap="none" lIns="0" tIns="0" rIns="0" bIns="0" rtlCol="0" anchor="t"/>
          <a:lstStyle/>
          <a:p>
            <a:pPr algn="l" indent="0" marL="0">
              <a:lnSpc>
                <a:spcPts val="3000"/>
              </a:lnSpc>
              <a:buNone/>
            </a:pPr>
            <a:r>
              <a:rPr lang="en-US" sz="1850" dirty="0">
                <a:solidFill>
                  <a:srgbClr val="FFFFFF"/>
                </a:solidFill>
                <a:latin typeface="Unbounded" pitchFamily="34" charset="0"/>
                <a:ea typeface="Unbounded" pitchFamily="34" charset="-122"/>
                <a:cs typeface="Unbounded" pitchFamily="34" charset="-120"/>
              </a:rPr>
              <a:t>1</a:t>
            </a:r>
            <a:endParaRPr lang="en-US" sz="1850" dirty="0"/>
          </a:p>
        </p:txBody>
      </p:sp>
      <p:sp>
        <p:nvSpPr>
          <p:cNvPr id="15" name="Text 13"/>
          <p:cNvSpPr/>
          <p:nvPr/>
        </p:nvSpPr>
        <p:spPr>
          <a:xfrm>
            <a:off x="1059537" y="5698688"/>
            <a:ext cx="2340888" cy="292537"/>
          </a:xfrm>
          <a:prstGeom prst="rect">
            <a:avLst/>
          </a:prstGeom>
          <a:noFill/>
          <a:ln/>
        </p:spPr>
        <p:txBody>
          <a:bodyPr wrap="none" lIns="0" tIns="0" rIns="0" bIns="0" rtlCol="0" anchor="t"/>
          <a:lstStyle/>
          <a:p>
            <a:pPr algn="l" indent="0" marL="0">
              <a:lnSpc>
                <a:spcPts val="2300"/>
              </a:lnSpc>
              <a:buNone/>
            </a:pPr>
            <a:r>
              <a:rPr lang="en-US" sz="1800" dirty="0">
                <a:solidFill>
                  <a:srgbClr val="CAD6DE"/>
                </a:solidFill>
                <a:latin typeface="Unbounded" pitchFamily="34" charset="0"/>
                <a:ea typeface="Unbounded" pitchFamily="34" charset="-122"/>
                <a:cs typeface="Unbounded" pitchFamily="34" charset="-120"/>
              </a:rPr>
              <a:t>Normalizasyon</a:t>
            </a:r>
            <a:endParaRPr lang="en-US" sz="1800" dirty="0"/>
          </a:p>
        </p:txBody>
      </p:sp>
      <p:sp>
        <p:nvSpPr>
          <p:cNvPr id="16" name="Text 14"/>
          <p:cNvSpPr/>
          <p:nvPr/>
        </p:nvSpPr>
        <p:spPr>
          <a:xfrm>
            <a:off x="1059537" y="6110526"/>
            <a:ext cx="3742015" cy="1273016"/>
          </a:xfrm>
          <a:prstGeom prst="rect">
            <a:avLst/>
          </a:prstGeom>
          <a:noFill/>
          <a:ln/>
        </p:spPr>
        <p:txBody>
          <a:bodyPr wrap="square" lIns="0" tIns="0" rIns="0" bIns="0" rtlCol="0" anchor="t"/>
          <a:lstStyle/>
          <a:p>
            <a:pPr algn="l" indent="0" marL="0">
              <a:lnSpc>
                <a:spcPts val="2500"/>
              </a:lnSpc>
              <a:buNone/>
            </a:pPr>
            <a:r>
              <a:rPr lang="en-US" sz="1550" dirty="0">
                <a:solidFill>
                  <a:srgbClr val="CAD6DE"/>
                </a:solidFill>
                <a:latin typeface="Cabin" pitchFamily="34" charset="0"/>
                <a:ea typeface="Cabin" pitchFamily="34" charset="-122"/>
                <a:cs typeface="Cabin" pitchFamily="34" charset="-120"/>
              </a:rPr>
              <a:t>Tüm görüntüler ImageNet mean ve standard deviation değerleri kullanılarak normalize edilmiştir. Bu, pre-trained modellerin beklediği girdi dağılımına uyum sağlar.</a:t>
            </a:r>
            <a:endParaRPr lang="en-US" sz="1550" dirty="0"/>
          </a:p>
        </p:txBody>
      </p:sp>
      <p:sp>
        <p:nvSpPr>
          <p:cNvPr id="17" name="Shape 15"/>
          <p:cNvSpPr/>
          <p:nvPr/>
        </p:nvSpPr>
        <p:spPr>
          <a:xfrm>
            <a:off x="5222319" y="5201245"/>
            <a:ext cx="4185642" cy="2404110"/>
          </a:xfrm>
          <a:prstGeom prst="roundRect">
            <a:avLst>
              <a:gd name="adj" fmla="val 4564"/>
            </a:avLst>
          </a:prstGeom>
          <a:solidFill>
            <a:srgbClr val="112836"/>
          </a:solidFill>
          <a:ln/>
        </p:spPr>
      </p:sp>
      <p:sp>
        <p:nvSpPr>
          <p:cNvPr id="18" name="Shape 16"/>
          <p:cNvSpPr/>
          <p:nvPr/>
        </p:nvSpPr>
        <p:spPr>
          <a:xfrm>
            <a:off x="5222319" y="5178385"/>
            <a:ext cx="4185642" cy="91440"/>
          </a:xfrm>
          <a:prstGeom prst="roundRect">
            <a:avLst>
              <a:gd name="adj" fmla="val 32642"/>
            </a:avLst>
          </a:prstGeom>
          <a:solidFill>
            <a:srgbClr val="0A988B"/>
          </a:solidFill>
          <a:ln/>
        </p:spPr>
      </p:sp>
      <p:sp>
        <p:nvSpPr>
          <p:cNvPr id="19" name="Shape 17"/>
          <p:cNvSpPr/>
          <p:nvPr/>
        </p:nvSpPr>
        <p:spPr>
          <a:xfrm>
            <a:off x="7016651" y="4902875"/>
            <a:ext cx="596860" cy="596860"/>
          </a:xfrm>
          <a:prstGeom prst="roundRect">
            <a:avLst>
              <a:gd name="adj" fmla="val 153202"/>
            </a:avLst>
          </a:prstGeom>
          <a:solidFill>
            <a:srgbClr val="0A988B"/>
          </a:solidFill>
          <a:ln/>
        </p:spPr>
      </p:sp>
      <p:sp>
        <p:nvSpPr>
          <p:cNvPr id="20" name="Text 18"/>
          <p:cNvSpPr/>
          <p:nvPr/>
        </p:nvSpPr>
        <p:spPr>
          <a:xfrm>
            <a:off x="7195721" y="5052060"/>
            <a:ext cx="238720" cy="298371"/>
          </a:xfrm>
          <a:prstGeom prst="rect">
            <a:avLst/>
          </a:prstGeom>
          <a:noFill/>
          <a:ln/>
        </p:spPr>
        <p:txBody>
          <a:bodyPr wrap="none" lIns="0" tIns="0" rIns="0" bIns="0" rtlCol="0" anchor="t"/>
          <a:lstStyle/>
          <a:p>
            <a:pPr algn="l" indent="0" marL="0">
              <a:lnSpc>
                <a:spcPts val="3000"/>
              </a:lnSpc>
              <a:buNone/>
            </a:pPr>
            <a:r>
              <a:rPr lang="en-US" sz="1850" dirty="0">
                <a:solidFill>
                  <a:srgbClr val="FFFFFF"/>
                </a:solidFill>
                <a:latin typeface="Unbounded" pitchFamily="34" charset="0"/>
                <a:ea typeface="Unbounded" pitchFamily="34" charset="-122"/>
                <a:cs typeface="Unbounded" pitchFamily="34" charset="-120"/>
              </a:rPr>
              <a:t>2</a:t>
            </a:r>
            <a:endParaRPr lang="en-US" sz="1850" dirty="0"/>
          </a:p>
        </p:txBody>
      </p:sp>
      <p:sp>
        <p:nvSpPr>
          <p:cNvPr id="21" name="Text 19"/>
          <p:cNvSpPr/>
          <p:nvPr/>
        </p:nvSpPr>
        <p:spPr>
          <a:xfrm>
            <a:off x="5444133" y="5698688"/>
            <a:ext cx="3734991" cy="292537"/>
          </a:xfrm>
          <a:prstGeom prst="rect">
            <a:avLst/>
          </a:prstGeom>
          <a:noFill/>
          <a:ln/>
        </p:spPr>
        <p:txBody>
          <a:bodyPr wrap="none" lIns="0" tIns="0" rIns="0" bIns="0" rtlCol="0" anchor="t"/>
          <a:lstStyle/>
          <a:p>
            <a:pPr algn="l" indent="0" marL="0">
              <a:lnSpc>
                <a:spcPts val="2300"/>
              </a:lnSpc>
              <a:buNone/>
            </a:pPr>
            <a:r>
              <a:rPr lang="en-US" sz="1800" dirty="0">
                <a:solidFill>
                  <a:srgbClr val="CAD6DE"/>
                </a:solidFill>
                <a:latin typeface="Unbounded" pitchFamily="34" charset="0"/>
                <a:ea typeface="Unbounded" pitchFamily="34" charset="-122"/>
                <a:cs typeface="Unbounded" pitchFamily="34" charset="-120"/>
              </a:rPr>
              <a:t>Farklı Koşullara Dayanıklılık</a:t>
            </a:r>
            <a:endParaRPr lang="en-US" sz="1800" dirty="0"/>
          </a:p>
        </p:txBody>
      </p:sp>
      <p:sp>
        <p:nvSpPr>
          <p:cNvPr id="22" name="Text 20"/>
          <p:cNvSpPr/>
          <p:nvPr/>
        </p:nvSpPr>
        <p:spPr>
          <a:xfrm>
            <a:off x="5444133" y="6110526"/>
            <a:ext cx="3742015" cy="954762"/>
          </a:xfrm>
          <a:prstGeom prst="rect">
            <a:avLst/>
          </a:prstGeom>
          <a:noFill/>
          <a:ln/>
        </p:spPr>
        <p:txBody>
          <a:bodyPr wrap="square" lIns="0" tIns="0" rIns="0" bIns="0" rtlCol="0" anchor="t"/>
          <a:lstStyle/>
          <a:p>
            <a:pPr algn="l" indent="0" marL="0">
              <a:lnSpc>
                <a:spcPts val="2500"/>
              </a:lnSpc>
              <a:buNone/>
            </a:pPr>
            <a:r>
              <a:rPr lang="en-US" sz="1550" dirty="0">
                <a:solidFill>
                  <a:srgbClr val="CAD6DE"/>
                </a:solidFill>
                <a:latin typeface="Cabin" pitchFamily="34" charset="0"/>
                <a:ea typeface="Cabin" pitchFamily="34" charset="-122"/>
                <a:cs typeface="Cabin" pitchFamily="34" charset="-120"/>
              </a:rPr>
              <a:t>Augmentation sayesinde model, farklı çekim açıları, aydınlatma koşulları ve görüntü kalitelerine karşı daha robust hale gelir.</a:t>
            </a:r>
            <a:endParaRPr lang="en-US" sz="1550" dirty="0"/>
          </a:p>
        </p:txBody>
      </p:sp>
      <p:sp>
        <p:nvSpPr>
          <p:cNvPr id="23" name="Shape 21"/>
          <p:cNvSpPr/>
          <p:nvPr/>
        </p:nvSpPr>
        <p:spPr>
          <a:xfrm>
            <a:off x="9606915" y="5201245"/>
            <a:ext cx="4185642" cy="2404110"/>
          </a:xfrm>
          <a:prstGeom prst="roundRect">
            <a:avLst>
              <a:gd name="adj" fmla="val 4564"/>
            </a:avLst>
          </a:prstGeom>
          <a:solidFill>
            <a:srgbClr val="112836"/>
          </a:solidFill>
          <a:ln/>
        </p:spPr>
      </p:sp>
      <p:sp>
        <p:nvSpPr>
          <p:cNvPr id="24" name="Shape 22"/>
          <p:cNvSpPr/>
          <p:nvPr/>
        </p:nvSpPr>
        <p:spPr>
          <a:xfrm>
            <a:off x="9606915" y="5178385"/>
            <a:ext cx="4185642" cy="91440"/>
          </a:xfrm>
          <a:prstGeom prst="roundRect">
            <a:avLst>
              <a:gd name="adj" fmla="val 32642"/>
            </a:avLst>
          </a:prstGeom>
          <a:solidFill>
            <a:srgbClr val="0A988B"/>
          </a:solidFill>
          <a:ln/>
        </p:spPr>
      </p:sp>
      <p:sp>
        <p:nvSpPr>
          <p:cNvPr id="25" name="Shape 23"/>
          <p:cNvSpPr/>
          <p:nvPr/>
        </p:nvSpPr>
        <p:spPr>
          <a:xfrm>
            <a:off x="11401246" y="4902875"/>
            <a:ext cx="596860" cy="596860"/>
          </a:xfrm>
          <a:prstGeom prst="roundRect">
            <a:avLst>
              <a:gd name="adj" fmla="val 153202"/>
            </a:avLst>
          </a:prstGeom>
          <a:solidFill>
            <a:srgbClr val="0A988B"/>
          </a:solidFill>
          <a:ln/>
        </p:spPr>
      </p:sp>
      <p:sp>
        <p:nvSpPr>
          <p:cNvPr id="26" name="Text 24"/>
          <p:cNvSpPr/>
          <p:nvPr/>
        </p:nvSpPr>
        <p:spPr>
          <a:xfrm>
            <a:off x="11580316" y="5052060"/>
            <a:ext cx="238720" cy="298371"/>
          </a:xfrm>
          <a:prstGeom prst="rect">
            <a:avLst/>
          </a:prstGeom>
          <a:noFill/>
          <a:ln/>
        </p:spPr>
        <p:txBody>
          <a:bodyPr wrap="none" lIns="0" tIns="0" rIns="0" bIns="0" rtlCol="0" anchor="t"/>
          <a:lstStyle/>
          <a:p>
            <a:pPr algn="l" indent="0" marL="0">
              <a:lnSpc>
                <a:spcPts val="3000"/>
              </a:lnSpc>
              <a:buNone/>
            </a:pPr>
            <a:r>
              <a:rPr lang="en-US" sz="1850" dirty="0">
                <a:solidFill>
                  <a:srgbClr val="FFFFFF"/>
                </a:solidFill>
                <a:latin typeface="Unbounded" pitchFamily="34" charset="0"/>
                <a:ea typeface="Unbounded" pitchFamily="34" charset="-122"/>
                <a:cs typeface="Unbounded" pitchFamily="34" charset="-120"/>
              </a:rPr>
              <a:t>3</a:t>
            </a:r>
            <a:endParaRPr lang="en-US" sz="1850" dirty="0"/>
          </a:p>
        </p:txBody>
      </p:sp>
      <p:sp>
        <p:nvSpPr>
          <p:cNvPr id="27" name="Text 25"/>
          <p:cNvSpPr/>
          <p:nvPr/>
        </p:nvSpPr>
        <p:spPr>
          <a:xfrm>
            <a:off x="9828728" y="5698688"/>
            <a:ext cx="2770346" cy="292537"/>
          </a:xfrm>
          <a:prstGeom prst="rect">
            <a:avLst/>
          </a:prstGeom>
          <a:noFill/>
          <a:ln/>
        </p:spPr>
        <p:txBody>
          <a:bodyPr wrap="none" lIns="0" tIns="0" rIns="0" bIns="0" rtlCol="0" anchor="t"/>
          <a:lstStyle/>
          <a:p>
            <a:pPr algn="l" indent="0" marL="0">
              <a:lnSpc>
                <a:spcPts val="2300"/>
              </a:lnSpc>
              <a:buNone/>
            </a:pPr>
            <a:r>
              <a:rPr lang="en-US" sz="1800" dirty="0">
                <a:solidFill>
                  <a:srgbClr val="CAD6DE"/>
                </a:solidFill>
                <a:latin typeface="Unbounded" pitchFamily="34" charset="0"/>
                <a:ea typeface="Unbounded" pitchFamily="34" charset="-122"/>
                <a:cs typeface="Unbounded" pitchFamily="34" charset="-120"/>
              </a:rPr>
              <a:t>Overfitting Azaltma</a:t>
            </a:r>
            <a:endParaRPr lang="en-US" sz="1800" dirty="0"/>
          </a:p>
        </p:txBody>
      </p:sp>
      <p:sp>
        <p:nvSpPr>
          <p:cNvPr id="28" name="Text 26"/>
          <p:cNvSpPr/>
          <p:nvPr/>
        </p:nvSpPr>
        <p:spPr>
          <a:xfrm>
            <a:off x="9828728" y="6110526"/>
            <a:ext cx="3742015" cy="954762"/>
          </a:xfrm>
          <a:prstGeom prst="rect">
            <a:avLst/>
          </a:prstGeom>
          <a:noFill/>
          <a:ln/>
        </p:spPr>
        <p:txBody>
          <a:bodyPr wrap="square" lIns="0" tIns="0" rIns="0" bIns="0" rtlCol="0" anchor="t"/>
          <a:lstStyle/>
          <a:p>
            <a:pPr algn="l" indent="0" marL="0">
              <a:lnSpc>
                <a:spcPts val="2500"/>
              </a:lnSpc>
              <a:buNone/>
            </a:pPr>
            <a:r>
              <a:rPr lang="en-US" sz="1550" dirty="0">
                <a:solidFill>
                  <a:srgbClr val="CAD6DE"/>
                </a:solidFill>
                <a:latin typeface="Cabin" pitchFamily="34" charset="0"/>
                <a:ea typeface="Cabin" pitchFamily="34" charset="-122"/>
                <a:cs typeface="Cabin" pitchFamily="34" charset="-120"/>
              </a:rPr>
              <a:t>Veri çeşitliliği artırılarak, modelin eğitim verilerini ezberlemesi önlenir ve genelleme kapasitesi güçlendirilir.</a:t>
            </a:r>
            <a:endParaRPr lang="en-US" sz="15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77954" y="534829"/>
            <a:ext cx="5655469" cy="371832"/>
          </a:xfrm>
          <a:prstGeom prst="rect">
            <a:avLst/>
          </a:prstGeom>
          <a:noFill/>
          <a:ln/>
        </p:spPr>
        <p:txBody>
          <a:bodyPr wrap="none" lIns="0" tIns="0" rIns="0" bIns="0" rtlCol="0" anchor="t"/>
          <a:lstStyle/>
          <a:p>
            <a:pPr algn="l" indent="0" marL="0">
              <a:lnSpc>
                <a:spcPts val="2900"/>
              </a:lnSpc>
              <a:buNone/>
            </a:pPr>
            <a:r>
              <a:rPr lang="en-US" sz="2300" dirty="0">
                <a:solidFill>
                  <a:srgbClr val="FFFFFF"/>
                </a:solidFill>
                <a:latin typeface="Unbounded" pitchFamily="34" charset="0"/>
                <a:ea typeface="Unbounded" pitchFamily="34" charset="-122"/>
                <a:cs typeface="Unbounded" pitchFamily="34" charset="-120"/>
              </a:rPr>
              <a:t>Değerlendirilen Model Mimarileri</a:t>
            </a:r>
            <a:endParaRPr lang="en-US" sz="2300" dirty="0"/>
          </a:p>
        </p:txBody>
      </p:sp>
      <p:sp>
        <p:nvSpPr>
          <p:cNvPr id="3" name="Text 1"/>
          <p:cNvSpPr/>
          <p:nvPr/>
        </p:nvSpPr>
        <p:spPr>
          <a:xfrm>
            <a:off x="777954" y="1096208"/>
            <a:ext cx="13074491" cy="202287"/>
          </a:xfrm>
          <a:prstGeom prst="rect">
            <a:avLst/>
          </a:prstGeom>
          <a:noFill/>
          <a:ln/>
        </p:spPr>
        <p:txBody>
          <a:bodyPr wrap="none" lIns="0" tIns="0" rIns="0" bIns="0" rtlCol="0" anchor="t"/>
          <a:lstStyle/>
          <a:p>
            <a:pPr algn="l" indent="0" marL="0">
              <a:lnSpc>
                <a:spcPts val="1550"/>
              </a:lnSpc>
              <a:buNone/>
            </a:pPr>
            <a:r>
              <a:rPr lang="en-US" sz="950" dirty="0">
                <a:solidFill>
                  <a:srgbClr val="CAD6DE"/>
                </a:solidFill>
                <a:latin typeface="Cabin" pitchFamily="34" charset="0"/>
                <a:ea typeface="Cabin" pitchFamily="34" charset="-122"/>
                <a:cs typeface="Cabin" pitchFamily="34" charset="-120"/>
              </a:rPr>
              <a:t>Çalışmada CNN ve Transformer tabanlı toplam beş farklı derin öğrenme mimarisi karşılaştırılmıştır. Her model ImageNet üzerinde pre-train edilmiş ağırlıklarla başlatılmıştır.</a:t>
            </a:r>
            <a:endParaRPr lang="en-US" sz="950" dirty="0"/>
          </a:p>
        </p:txBody>
      </p:sp>
      <p:sp>
        <p:nvSpPr>
          <p:cNvPr id="4" name="Text 2"/>
          <p:cNvSpPr/>
          <p:nvPr/>
        </p:nvSpPr>
        <p:spPr>
          <a:xfrm>
            <a:off x="777954" y="1566982"/>
            <a:ext cx="1487329" cy="185857"/>
          </a:xfrm>
          <a:prstGeom prst="rect">
            <a:avLst/>
          </a:prstGeom>
          <a:noFill/>
          <a:ln/>
        </p:spPr>
        <p:txBody>
          <a:bodyPr wrap="none" lIns="0" tIns="0" rIns="0" bIns="0" rtlCol="0" anchor="t"/>
          <a:lstStyle/>
          <a:p>
            <a:pPr algn="l" indent="0" marL="0">
              <a:lnSpc>
                <a:spcPts val="1450"/>
              </a:lnSpc>
              <a:buNone/>
            </a:pPr>
            <a:r>
              <a:rPr lang="en-US" sz="1150" dirty="0">
                <a:solidFill>
                  <a:srgbClr val="FFFFFF"/>
                </a:solidFill>
                <a:latin typeface="Unbounded" pitchFamily="34" charset="0"/>
                <a:ea typeface="Unbounded" pitchFamily="34" charset="-122"/>
                <a:cs typeface="Unbounded" pitchFamily="34" charset="-120"/>
              </a:rPr>
              <a:t>CNN Modelleri</a:t>
            </a:r>
            <a:endParaRPr lang="en-US" sz="1150" dirty="0"/>
          </a:p>
        </p:txBody>
      </p:sp>
      <p:sp>
        <p:nvSpPr>
          <p:cNvPr id="5" name="Shape 3"/>
          <p:cNvSpPr/>
          <p:nvPr/>
        </p:nvSpPr>
        <p:spPr>
          <a:xfrm>
            <a:off x="777954" y="1894999"/>
            <a:ext cx="6383060" cy="1576030"/>
          </a:xfrm>
          <a:prstGeom prst="roundRect">
            <a:avLst>
              <a:gd name="adj" fmla="val 1203"/>
            </a:avLst>
          </a:prstGeom>
          <a:solidFill>
            <a:srgbClr val="304755"/>
          </a:solidFill>
          <a:ln/>
        </p:spPr>
      </p:sp>
      <p:sp>
        <p:nvSpPr>
          <p:cNvPr id="6" name="Text 4"/>
          <p:cNvSpPr/>
          <p:nvPr/>
        </p:nvSpPr>
        <p:spPr>
          <a:xfrm>
            <a:off x="904280" y="2021324"/>
            <a:ext cx="1487329" cy="185857"/>
          </a:xfrm>
          <a:prstGeom prst="rect">
            <a:avLst/>
          </a:prstGeom>
          <a:noFill/>
          <a:ln/>
        </p:spPr>
        <p:txBody>
          <a:bodyPr wrap="none" lIns="0" tIns="0" rIns="0" bIns="0" rtlCol="0" anchor="t"/>
          <a:lstStyle/>
          <a:p>
            <a:pPr algn="l" indent="0" marL="0">
              <a:lnSpc>
                <a:spcPts val="1450"/>
              </a:lnSpc>
              <a:buNone/>
            </a:pPr>
            <a:r>
              <a:rPr lang="en-US" sz="1150" dirty="0">
                <a:solidFill>
                  <a:srgbClr val="CAD6DE"/>
                </a:solidFill>
                <a:latin typeface="Unbounded" pitchFamily="34" charset="0"/>
                <a:ea typeface="Unbounded" pitchFamily="34" charset="-122"/>
                <a:cs typeface="Unbounded" pitchFamily="34" charset="-120"/>
              </a:rPr>
              <a:t>ResNet50</a:t>
            </a:r>
            <a:endParaRPr lang="en-US" sz="1150" dirty="0"/>
          </a:p>
        </p:txBody>
      </p:sp>
      <p:sp>
        <p:nvSpPr>
          <p:cNvPr id="7" name="Text 5"/>
          <p:cNvSpPr/>
          <p:nvPr/>
        </p:nvSpPr>
        <p:spPr>
          <a:xfrm>
            <a:off x="904280" y="2333506"/>
            <a:ext cx="6130409" cy="202287"/>
          </a:xfrm>
          <a:prstGeom prst="rect">
            <a:avLst/>
          </a:prstGeom>
          <a:noFill/>
          <a:ln/>
        </p:spPr>
        <p:txBody>
          <a:bodyPr wrap="none" lIns="0" tIns="0" rIns="0" bIns="0" rtlCol="0" anchor="t"/>
          <a:lstStyle/>
          <a:p>
            <a:pPr algn="l" indent="0" marL="0">
              <a:lnSpc>
                <a:spcPts val="1550"/>
              </a:lnSpc>
              <a:buNone/>
            </a:pPr>
            <a:r>
              <a:rPr lang="en-US" sz="950" dirty="0">
                <a:solidFill>
                  <a:srgbClr val="CAD6DE"/>
                </a:solidFill>
                <a:latin typeface="Cabin" pitchFamily="34" charset="0"/>
                <a:ea typeface="Cabin" pitchFamily="34" charset="-122"/>
                <a:cs typeface="Cabin" pitchFamily="34" charset="-120"/>
              </a:rPr>
              <a:t>Residual bağlantılar ile derinlik sorunu çözen klasik mimari</a:t>
            </a:r>
            <a:endParaRPr lang="en-US" sz="950" dirty="0"/>
          </a:p>
        </p:txBody>
      </p:sp>
      <p:sp>
        <p:nvSpPr>
          <p:cNvPr id="8" name="Text 6"/>
          <p:cNvSpPr/>
          <p:nvPr/>
        </p:nvSpPr>
        <p:spPr>
          <a:xfrm>
            <a:off x="904280" y="2649498"/>
            <a:ext cx="6130409" cy="202287"/>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CAD6DE"/>
                </a:solidFill>
                <a:latin typeface="Cabin" pitchFamily="34" charset="0"/>
                <a:ea typeface="Cabin" pitchFamily="34" charset="-122"/>
                <a:cs typeface="Cabin" pitchFamily="34" charset="-120"/>
              </a:rPr>
              <a:t>50 katman</a:t>
            </a:r>
            <a:endParaRPr lang="en-US" sz="950" dirty="0"/>
          </a:p>
        </p:txBody>
      </p:sp>
      <p:sp>
        <p:nvSpPr>
          <p:cNvPr id="9" name="Text 7"/>
          <p:cNvSpPr/>
          <p:nvPr/>
        </p:nvSpPr>
        <p:spPr>
          <a:xfrm>
            <a:off x="904280" y="2895957"/>
            <a:ext cx="6130409" cy="202287"/>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CAD6DE"/>
                </a:solidFill>
                <a:latin typeface="Cabin" pitchFamily="34" charset="0"/>
                <a:ea typeface="Cabin" pitchFamily="34" charset="-122"/>
                <a:cs typeface="Cabin" pitchFamily="34" charset="-120"/>
              </a:rPr>
              <a:t>~25M parametre</a:t>
            </a:r>
            <a:endParaRPr lang="en-US" sz="950" dirty="0"/>
          </a:p>
        </p:txBody>
      </p:sp>
      <p:sp>
        <p:nvSpPr>
          <p:cNvPr id="10" name="Text 8"/>
          <p:cNvSpPr/>
          <p:nvPr/>
        </p:nvSpPr>
        <p:spPr>
          <a:xfrm>
            <a:off x="904280" y="3142417"/>
            <a:ext cx="6130409" cy="202287"/>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CAD6DE"/>
                </a:solidFill>
                <a:latin typeface="Cabin" pitchFamily="34" charset="0"/>
                <a:ea typeface="Cabin" pitchFamily="34" charset="-122"/>
                <a:cs typeface="Cabin" pitchFamily="34" charset="-120"/>
              </a:rPr>
              <a:t>Skip connections</a:t>
            </a:r>
            <a:endParaRPr lang="en-US" sz="950" dirty="0"/>
          </a:p>
        </p:txBody>
      </p:sp>
      <p:sp>
        <p:nvSpPr>
          <p:cNvPr id="11" name="Shape 9"/>
          <p:cNvSpPr/>
          <p:nvPr/>
        </p:nvSpPr>
        <p:spPr>
          <a:xfrm>
            <a:off x="777954" y="3597354"/>
            <a:ext cx="6383060" cy="1576030"/>
          </a:xfrm>
          <a:prstGeom prst="roundRect">
            <a:avLst>
              <a:gd name="adj" fmla="val 1203"/>
            </a:avLst>
          </a:prstGeom>
          <a:solidFill>
            <a:srgbClr val="304755"/>
          </a:solidFill>
          <a:ln/>
        </p:spPr>
      </p:sp>
      <p:sp>
        <p:nvSpPr>
          <p:cNvPr id="12" name="Text 10"/>
          <p:cNvSpPr/>
          <p:nvPr/>
        </p:nvSpPr>
        <p:spPr>
          <a:xfrm>
            <a:off x="904280" y="3723680"/>
            <a:ext cx="1487329" cy="185857"/>
          </a:xfrm>
          <a:prstGeom prst="rect">
            <a:avLst/>
          </a:prstGeom>
          <a:noFill/>
          <a:ln/>
        </p:spPr>
        <p:txBody>
          <a:bodyPr wrap="none" lIns="0" tIns="0" rIns="0" bIns="0" rtlCol="0" anchor="t"/>
          <a:lstStyle/>
          <a:p>
            <a:pPr algn="l" indent="0" marL="0">
              <a:lnSpc>
                <a:spcPts val="1450"/>
              </a:lnSpc>
              <a:buNone/>
            </a:pPr>
            <a:r>
              <a:rPr lang="en-US" sz="1150" dirty="0">
                <a:solidFill>
                  <a:srgbClr val="CAD6DE"/>
                </a:solidFill>
                <a:latin typeface="Unbounded" pitchFamily="34" charset="0"/>
                <a:ea typeface="Unbounded" pitchFamily="34" charset="-122"/>
                <a:cs typeface="Unbounded" pitchFamily="34" charset="-120"/>
              </a:rPr>
              <a:t>DenseNet121</a:t>
            </a:r>
            <a:endParaRPr lang="en-US" sz="1150" dirty="0"/>
          </a:p>
        </p:txBody>
      </p:sp>
      <p:sp>
        <p:nvSpPr>
          <p:cNvPr id="13" name="Text 11"/>
          <p:cNvSpPr/>
          <p:nvPr/>
        </p:nvSpPr>
        <p:spPr>
          <a:xfrm>
            <a:off x="904280" y="4035862"/>
            <a:ext cx="6130409" cy="202287"/>
          </a:xfrm>
          <a:prstGeom prst="rect">
            <a:avLst/>
          </a:prstGeom>
          <a:noFill/>
          <a:ln/>
        </p:spPr>
        <p:txBody>
          <a:bodyPr wrap="none" lIns="0" tIns="0" rIns="0" bIns="0" rtlCol="0" anchor="t"/>
          <a:lstStyle/>
          <a:p>
            <a:pPr algn="l" indent="0" marL="0">
              <a:lnSpc>
                <a:spcPts val="1550"/>
              </a:lnSpc>
              <a:buNone/>
            </a:pPr>
            <a:r>
              <a:rPr lang="en-US" sz="950" dirty="0">
                <a:solidFill>
                  <a:srgbClr val="CAD6DE"/>
                </a:solidFill>
                <a:latin typeface="Cabin" pitchFamily="34" charset="0"/>
                <a:ea typeface="Cabin" pitchFamily="34" charset="-122"/>
                <a:cs typeface="Cabin" pitchFamily="34" charset="-120"/>
              </a:rPr>
              <a:t>Yoğun bağlantılar ve özellik yeniden kullanımı</a:t>
            </a:r>
            <a:endParaRPr lang="en-US" sz="950" dirty="0"/>
          </a:p>
        </p:txBody>
      </p:sp>
      <p:sp>
        <p:nvSpPr>
          <p:cNvPr id="14" name="Text 12"/>
          <p:cNvSpPr/>
          <p:nvPr/>
        </p:nvSpPr>
        <p:spPr>
          <a:xfrm>
            <a:off x="904280" y="4351853"/>
            <a:ext cx="6130409" cy="202287"/>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CAD6DE"/>
                </a:solidFill>
                <a:latin typeface="Cabin" pitchFamily="34" charset="0"/>
                <a:ea typeface="Cabin" pitchFamily="34" charset="-122"/>
                <a:cs typeface="Cabin" pitchFamily="34" charset="-120"/>
              </a:rPr>
              <a:t>121 katman</a:t>
            </a:r>
            <a:endParaRPr lang="en-US" sz="950" dirty="0"/>
          </a:p>
        </p:txBody>
      </p:sp>
      <p:sp>
        <p:nvSpPr>
          <p:cNvPr id="15" name="Text 13"/>
          <p:cNvSpPr/>
          <p:nvPr/>
        </p:nvSpPr>
        <p:spPr>
          <a:xfrm>
            <a:off x="904280" y="4598313"/>
            <a:ext cx="6130409" cy="202287"/>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CAD6DE"/>
                </a:solidFill>
                <a:latin typeface="Cabin" pitchFamily="34" charset="0"/>
                <a:ea typeface="Cabin" pitchFamily="34" charset="-122"/>
                <a:cs typeface="Cabin" pitchFamily="34" charset="-120"/>
              </a:rPr>
              <a:t>~8M parametre</a:t>
            </a:r>
            <a:endParaRPr lang="en-US" sz="950" dirty="0"/>
          </a:p>
        </p:txBody>
      </p:sp>
      <p:sp>
        <p:nvSpPr>
          <p:cNvPr id="16" name="Text 14"/>
          <p:cNvSpPr/>
          <p:nvPr/>
        </p:nvSpPr>
        <p:spPr>
          <a:xfrm>
            <a:off x="904280" y="4844772"/>
            <a:ext cx="6130409" cy="202287"/>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CAD6DE"/>
                </a:solidFill>
                <a:latin typeface="Cabin" pitchFamily="34" charset="0"/>
                <a:ea typeface="Cabin" pitchFamily="34" charset="-122"/>
                <a:cs typeface="Cabin" pitchFamily="34" charset="-120"/>
              </a:rPr>
              <a:t>Dense connections</a:t>
            </a:r>
            <a:endParaRPr lang="en-US" sz="950" dirty="0"/>
          </a:p>
        </p:txBody>
      </p:sp>
      <p:sp>
        <p:nvSpPr>
          <p:cNvPr id="17" name="Shape 15"/>
          <p:cNvSpPr/>
          <p:nvPr/>
        </p:nvSpPr>
        <p:spPr>
          <a:xfrm>
            <a:off x="777954" y="5299710"/>
            <a:ext cx="6383060" cy="1576030"/>
          </a:xfrm>
          <a:prstGeom prst="roundRect">
            <a:avLst>
              <a:gd name="adj" fmla="val 1203"/>
            </a:avLst>
          </a:prstGeom>
          <a:solidFill>
            <a:srgbClr val="304755"/>
          </a:solidFill>
          <a:ln/>
        </p:spPr>
      </p:sp>
      <p:sp>
        <p:nvSpPr>
          <p:cNvPr id="18" name="Text 16"/>
          <p:cNvSpPr/>
          <p:nvPr/>
        </p:nvSpPr>
        <p:spPr>
          <a:xfrm>
            <a:off x="904280" y="5426035"/>
            <a:ext cx="1487329" cy="185857"/>
          </a:xfrm>
          <a:prstGeom prst="rect">
            <a:avLst/>
          </a:prstGeom>
          <a:noFill/>
          <a:ln/>
        </p:spPr>
        <p:txBody>
          <a:bodyPr wrap="none" lIns="0" tIns="0" rIns="0" bIns="0" rtlCol="0" anchor="t"/>
          <a:lstStyle/>
          <a:p>
            <a:pPr algn="l" indent="0" marL="0">
              <a:lnSpc>
                <a:spcPts val="1450"/>
              </a:lnSpc>
              <a:buNone/>
            </a:pPr>
            <a:r>
              <a:rPr lang="en-US" sz="1150" dirty="0">
                <a:solidFill>
                  <a:srgbClr val="CAD6DE"/>
                </a:solidFill>
                <a:latin typeface="Unbounded" pitchFamily="34" charset="0"/>
                <a:ea typeface="Unbounded" pitchFamily="34" charset="-122"/>
                <a:cs typeface="Unbounded" pitchFamily="34" charset="-120"/>
              </a:rPr>
              <a:t>EfficientNet-B0</a:t>
            </a:r>
            <a:endParaRPr lang="en-US" sz="1150" dirty="0"/>
          </a:p>
        </p:txBody>
      </p:sp>
      <p:sp>
        <p:nvSpPr>
          <p:cNvPr id="19" name="Text 17"/>
          <p:cNvSpPr/>
          <p:nvPr/>
        </p:nvSpPr>
        <p:spPr>
          <a:xfrm>
            <a:off x="904280" y="5738217"/>
            <a:ext cx="6130409" cy="202287"/>
          </a:xfrm>
          <a:prstGeom prst="rect">
            <a:avLst/>
          </a:prstGeom>
          <a:noFill/>
          <a:ln/>
        </p:spPr>
        <p:txBody>
          <a:bodyPr wrap="none" lIns="0" tIns="0" rIns="0" bIns="0" rtlCol="0" anchor="t"/>
          <a:lstStyle/>
          <a:p>
            <a:pPr algn="l" indent="0" marL="0">
              <a:lnSpc>
                <a:spcPts val="1550"/>
              </a:lnSpc>
              <a:buNone/>
            </a:pPr>
            <a:r>
              <a:rPr lang="en-US" sz="950" dirty="0">
                <a:solidFill>
                  <a:srgbClr val="CAD6DE"/>
                </a:solidFill>
                <a:latin typeface="Cabin" pitchFamily="34" charset="0"/>
                <a:ea typeface="Cabin" pitchFamily="34" charset="-122"/>
                <a:cs typeface="Cabin" pitchFamily="34" charset="-120"/>
              </a:rPr>
              <a:t>Bileşik ölçekleme ile optimize edilmiş mimari</a:t>
            </a:r>
            <a:endParaRPr lang="en-US" sz="950" dirty="0"/>
          </a:p>
        </p:txBody>
      </p:sp>
      <p:sp>
        <p:nvSpPr>
          <p:cNvPr id="20" name="Text 18"/>
          <p:cNvSpPr/>
          <p:nvPr/>
        </p:nvSpPr>
        <p:spPr>
          <a:xfrm>
            <a:off x="904280" y="6054209"/>
            <a:ext cx="6130409" cy="202287"/>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CAD6DE"/>
                </a:solidFill>
                <a:latin typeface="Cabin" pitchFamily="34" charset="0"/>
                <a:ea typeface="Cabin" pitchFamily="34" charset="-122"/>
                <a:cs typeface="Cabin" pitchFamily="34" charset="-120"/>
              </a:rPr>
              <a:t>Compound scaling</a:t>
            </a:r>
            <a:endParaRPr lang="en-US" sz="950" dirty="0"/>
          </a:p>
        </p:txBody>
      </p:sp>
      <p:sp>
        <p:nvSpPr>
          <p:cNvPr id="21" name="Text 19"/>
          <p:cNvSpPr/>
          <p:nvPr/>
        </p:nvSpPr>
        <p:spPr>
          <a:xfrm>
            <a:off x="904280" y="6300668"/>
            <a:ext cx="6130409" cy="202287"/>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CAD6DE"/>
                </a:solidFill>
                <a:latin typeface="Cabin" pitchFamily="34" charset="0"/>
                <a:ea typeface="Cabin" pitchFamily="34" charset="-122"/>
                <a:cs typeface="Cabin" pitchFamily="34" charset="-120"/>
              </a:rPr>
              <a:t>~5M parametre</a:t>
            </a:r>
            <a:endParaRPr lang="en-US" sz="950" dirty="0"/>
          </a:p>
        </p:txBody>
      </p:sp>
      <p:sp>
        <p:nvSpPr>
          <p:cNvPr id="22" name="Text 20"/>
          <p:cNvSpPr/>
          <p:nvPr/>
        </p:nvSpPr>
        <p:spPr>
          <a:xfrm>
            <a:off x="904280" y="6547128"/>
            <a:ext cx="6130409" cy="202287"/>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CAD6DE"/>
                </a:solidFill>
                <a:latin typeface="Cabin" pitchFamily="34" charset="0"/>
                <a:ea typeface="Cabin" pitchFamily="34" charset="-122"/>
                <a:cs typeface="Cabin" pitchFamily="34" charset="-120"/>
              </a:rPr>
              <a:t>Efficient architecture</a:t>
            </a:r>
            <a:endParaRPr lang="en-US" sz="950" dirty="0"/>
          </a:p>
        </p:txBody>
      </p:sp>
      <p:sp>
        <p:nvSpPr>
          <p:cNvPr id="23" name="Text 21"/>
          <p:cNvSpPr/>
          <p:nvPr/>
        </p:nvSpPr>
        <p:spPr>
          <a:xfrm>
            <a:off x="7477006" y="1566982"/>
            <a:ext cx="1963936" cy="185857"/>
          </a:xfrm>
          <a:prstGeom prst="rect">
            <a:avLst/>
          </a:prstGeom>
          <a:noFill/>
          <a:ln/>
        </p:spPr>
        <p:txBody>
          <a:bodyPr wrap="none" lIns="0" tIns="0" rIns="0" bIns="0" rtlCol="0" anchor="t"/>
          <a:lstStyle/>
          <a:p>
            <a:pPr algn="l" indent="0" marL="0">
              <a:lnSpc>
                <a:spcPts val="1450"/>
              </a:lnSpc>
              <a:buNone/>
            </a:pPr>
            <a:r>
              <a:rPr lang="en-US" sz="1150" dirty="0">
                <a:solidFill>
                  <a:srgbClr val="FFFFFF"/>
                </a:solidFill>
                <a:latin typeface="Unbounded" pitchFamily="34" charset="0"/>
                <a:ea typeface="Unbounded" pitchFamily="34" charset="-122"/>
                <a:cs typeface="Unbounded" pitchFamily="34" charset="-120"/>
              </a:rPr>
              <a:t>Transformer Modelleri</a:t>
            </a:r>
            <a:endParaRPr lang="en-US" sz="1150" dirty="0"/>
          </a:p>
        </p:txBody>
      </p:sp>
      <p:sp>
        <p:nvSpPr>
          <p:cNvPr id="24" name="Shape 22"/>
          <p:cNvSpPr/>
          <p:nvPr/>
        </p:nvSpPr>
        <p:spPr>
          <a:xfrm>
            <a:off x="7477006" y="1894999"/>
            <a:ext cx="6383060" cy="1576030"/>
          </a:xfrm>
          <a:prstGeom prst="roundRect">
            <a:avLst>
              <a:gd name="adj" fmla="val 1203"/>
            </a:avLst>
          </a:prstGeom>
          <a:solidFill>
            <a:srgbClr val="304755"/>
          </a:solidFill>
          <a:ln/>
        </p:spPr>
      </p:sp>
      <p:sp>
        <p:nvSpPr>
          <p:cNvPr id="25" name="Text 23"/>
          <p:cNvSpPr/>
          <p:nvPr/>
        </p:nvSpPr>
        <p:spPr>
          <a:xfrm>
            <a:off x="7603331" y="2021324"/>
            <a:ext cx="1487329" cy="185857"/>
          </a:xfrm>
          <a:prstGeom prst="rect">
            <a:avLst/>
          </a:prstGeom>
          <a:noFill/>
          <a:ln/>
        </p:spPr>
        <p:txBody>
          <a:bodyPr wrap="none" lIns="0" tIns="0" rIns="0" bIns="0" rtlCol="0" anchor="t"/>
          <a:lstStyle/>
          <a:p>
            <a:pPr algn="l" indent="0" marL="0">
              <a:lnSpc>
                <a:spcPts val="1450"/>
              </a:lnSpc>
              <a:buNone/>
            </a:pPr>
            <a:r>
              <a:rPr lang="en-US" sz="1150" dirty="0">
                <a:solidFill>
                  <a:srgbClr val="CAD6DE"/>
                </a:solidFill>
                <a:latin typeface="Unbounded" pitchFamily="34" charset="0"/>
                <a:ea typeface="Unbounded" pitchFamily="34" charset="-122"/>
                <a:cs typeface="Unbounded" pitchFamily="34" charset="-120"/>
              </a:rPr>
              <a:t>ViT-B/16</a:t>
            </a:r>
            <a:endParaRPr lang="en-US" sz="1150" dirty="0"/>
          </a:p>
        </p:txBody>
      </p:sp>
      <p:sp>
        <p:nvSpPr>
          <p:cNvPr id="26" name="Text 24"/>
          <p:cNvSpPr/>
          <p:nvPr/>
        </p:nvSpPr>
        <p:spPr>
          <a:xfrm>
            <a:off x="7603331" y="2333506"/>
            <a:ext cx="6130409" cy="202287"/>
          </a:xfrm>
          <a:prstGeom prst="rect">
            <a:avLst/>
          </a:prstGeom>
          <a:noFill/>
          <a:ln/>
        </p:spPr>
        <p:txBody>
          <a:bodyPr wrap="none" lIns="0" tIns="0" rIns="0" bIns="0" rtlCol="0" anchor="t"/>
          <a:lstStyle/>
          <a:p>
            <a:pPr algn="l" indent="0" marL="0">
              <a:lnSpc>
                <a:spcPts val="1550"/>
              </a:lnSpc>
              <a:buNone/>
            </a:pPr>
            <a:r>
              <a:rPr lang="en-US" sz="950" dirty="0">
                <a:solidFill>
                  <a:srgbClr val="CAD6DE"/>
                </a:solidFill>
                <a:latin typeface="Cabin" pitchFamily="34" charset="0"/>
                <a:ea typeface="Cabin" pitchFamily="34" charset="-122"/>
                <a:cs typeface="Cabin" pitchFamily="34" charset="-120"/>
              </a:rPr>
              <a:t>Vision Transformer temel mimarisi</a:t>
            </a:r>
            <a:endParaRPr lang="en-US" sz="950" dirty="0"/>
          </a:p>
        </p:txBody>
      </p:sp>
      <p:sp>
        <p:nvSpPr>
          <p:cNvPr id="27" name="Text 25"/>
          <p:cNvSpPr/>
          <p:nvPr/>
        </p:nvSpPr>
        <p:spPr>
          <a:xfrm>
            <a:off x="7603331" y="2649498"/>
            <a:ext cx="6130409" cy="202287"/>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CAD6DE"/>
                </a:solidFill>
                <a:latin typeface="Cabin" pitchFamily="34" charset="0"/>
                <a:ea typeface="Cabin" pitchFamily="34" charset="-122"/>
                <a:cs typeface="Cabin" pitchFamily="34" charset="-120"/>
              </a:rPr>
              <a:t>16x16 patch boyutu</a:t>
            </a:r>
            <a:endParaRPr lang="en-US" sz="950" dirty="0"/>
          </a:p>
        </p:txBody>
      </p:sp>
      <p:sp>
        <p:nvSpPr>
          <p:cNvPr id="28" name="Text 26"/>
          <p:cNvSpPr/>
          <p:nvPr/>
        </p:nvSpPr>
        <p:spPr>
          <a:xfrm>
            <a:off x="7603331" y="2895957"/>
            <a:ext cx="6130409" cy="202287"/>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CAD6DE"/>
                </a:solidFill>
                <a:latin typeface="Cabin" pitchFamily="34" charset="0"/>
                <a:ea typeface="Cabin" pitchFamily="34" charset="-122"/>
                <a:cs typeface="Cabin" pitchFamily="34" charset="-120"/>
              </a:rPr>
              <a:t>~86M parametre</a:t>
            </a:r>
            <a:endParaRPr lang="en-US" sz="950" dirty="0"/>
          </a:p>
        </p:txBody>
      </p:sp>
      <p:sp>
        <p:nvSpPr>
          <p:cNvPr id="29" name="Text 27"/>
          <p:cNvSpPr/>
          <p:nvPr/>
        </p:nvSpPr>
        <p:spPr>
          <a:xfrm>
            <a:off x="7603331" y="3142417"/>
            <a:ext cx="6130409" cy="202287"/>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CAD6DE"/>
                </a:solidFill>
                <a:latin typeface="Cabin" pitchFamily="34" charset="0"/>
                <a:ea typeface="Cabin" pitchFamily="34" charset="-122"/>
                <a:cs typeface="Cabin" pitchFamily="34" charset="-120"/>
              </a:rPr>
              <a:t>Pure attention</a:t>
            </a:r>
            <a:endParaRPr lang="en-US" sz="950" dirty="0"/>
          </a:p>
        </p:txBody>
      </p:sp>
      <p:sp>
        <p:nvSpPr>
          <p:cNvPr id="30" name="Shape 28"/>
          <p:cNvSpPr/>
          <p:nvPr/>
        </p:nvSpPr>
        <p:spPr>
          <a:xfrm>
            <a:off x="7477006" y="3597354"/>
            <a:ext cx="6383060" cy="1576030"/>
          </a:xfrm>
          <a:prstGeom prst="roundRect">
            <a:avLst>
              <a:gd name="adj" fmla="val 1203"/>
            </a:avLst>
          </a:prstGeom>
          <a:solidFill>
            <a:srgbClr val="304755"/>
          </a:solidFill>
          <a:ln/>
        </p:spPr>
      </p:sp>
      <p:sp>
        <p:nvSpPr>
          <p:cNvPr id="31" name="Text 29"/>
          <p:cNvSpPr/>
          <p:nvPr/>
        </p:nvSpPr>
        <p:spPr>
          <a:xfrm>
            <a:off x="7603331" y="3723680"/>
            <a:ext cx="2081093" cy="185857"/>
          </a:xfrm>
          <a:prstGeom prst="rect">
            <a:avLst/>
          </a:prstGeom>
          <a:noFill/>
          <a:ln/>
        </p:spPr>
        <p:txBody>
          <a:bodyPr wrap="none" lIns="0" tIns="0" rIns="0" bIns="0" rtlCol="0" anchor="t"/>
          <a:lstStyle/>
          <a:p>
            <a:pPr algn="l" indent="0" marL="0">
              <a:lnSpc>
                <a:spcPts val="1450"/>
              </a:lnSpc>
              <a:buNone/>
            </a:pPr>
            <a:r>
              <a:rPr lang="en-US" sz="1150" dirty="0">
                <a:solidFill>
                  <a:srgbClr val="CAD6DE"/>
                </a:solidFill>
                <a:latin typeface="Unbounded" pitchFamily="34" charset="0"/>
                <a:ea typeface="Unbounded" pitchFamily="34" charset="-122"/>
                <a:cs typeface="Unbounded" pitchFamily="34" charset="-120"/>
              </a:rPr>
              <a:t>Swin Transformer (Tiny)</a:t>
            </a:r>
            <a:endParaRPr lang="en-US" sz="1150" dirty="0"/>
          </a:p>
        </p:txBody>
      </p:sp>
      <p:sp>
        <p:nvSpPr>
          <p:cNvPr id="32" name="Text 30"/>
          <p:cNvSpPr/>
          <p:nvPr/>
        </p:nvSpPr>
        <p:spPr>
          <a:xfrm>
            <a:off x="7603331" y="4035862"/>
            <a:ext cx="6130409" cy="202287"/>
          </a:xfrm>
          <a:prstGeom prst="rect">
            <a:avLst/>
          </a:prstGeom>
          <a:noFill/>
          <a:ln/>
        </p:spPr>
        <p:txBody>
          <a:bodyPr wrap="none" lIns="0" tIns="0" rIns="0" bIns="0" rtlCol="0" anchor="t"/>
          <a:lstStyle/>
          <a:p>
            <a:pPr algn="l" indent="0" marL="0">
              <a:lnSpc>
                <a:spcPts val="1550"/>
              </a:lnSpc>
              <a:buNone/>
            </a:pPr>
            <a:r>
              <a:rPr lang="en-US" sz="950" dirty="0">
                <a:solidFill>
                  <a:srgbClr val="CAD6DE"/>
                </a:solidFill>
                <a:latin typeface="Cabin" pitchFamily="34" charset="0"/>
                <a:ea typeface="Cabin" pitchFamily="34" charset="-122"/>
                <a:cs typeface="Cabin" pitchFamily="34" charset="-120"/>
              </a:rPr>
              <a:t>Hiyerarşik yapı ve shifted windows</a:t>
            </a:r>
            <a:endParaRPr lang="en-US" sz="950" dirty="0"/>
          </a:p>
        </p:txBody>
      </p:sp>
      <p:sp>
        <p:nvSpPr>
          <p:cNvPr id="33" name="Text 31"/>
          <p:cNvSpPr/>
          <p:nvPr/>
        </p:nvSpPr>
        <p:spPr>
          <a:xfrm>
            <a:off x="7603331" y="4351853"/>
            <a:ext cx="6130409" cy="202287"/>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CAD6DE"/>
                </a:solidFill>
                <a:latin typeface="Cabin" pitchFamily="34" charset="0"/>
                <a:ea typeface="Cabin" pitchFamily="34" charset="-122"/>
                <a:cs typeface="Cabin" pitchFamily="34" charset="-120"/>
              </a:rPr>
              <a:t>Window-based attention</a:t>
            </a:r>
            <a:endParaRPr lang="en-US" sz="950" dirty="0"/>
          </a:p>
        </p:txBody>
      </p:sp>
      <p:sp>
        <p:nvSpPr>
          <p:cNvPr id="34" name="Text 32"/>
          <p:cNvSpPr/>
          <p:nvPr/>
        </p:nvSpPr>
        <p:spPr>
          <a:xfrm>
            <a:off x="7603331" y="4598313"/>
            <a:ext cx="6130409" cy="202287"/>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CAD6DE"/>
                </a:solidFill>
                <a:latin typeface="Cabin" pitchFamily="34" charset="0"/>
                <a:ea typeface="Cabin" pitchFamily="34" charset="-122"/>
                <a:cs typeface="Cabin" pitchFamily="34" charset="-120"/>
              </a:rPr>
              <a:t>~29M parametre</a:t>
            </a:r>
            <a:endParaRPr lang="en-US" sz="950" dirty="0"/>
          </a:p>
        </p:txBody>
      </p:sp>
      <p:sp>
        <p:nvSpPr>
          <p:cNvPr id="35" name="Text 33"/>
          <p:cNvSpPr/>
          <p:nvPr/>
        </p:nvSpPr>
        <p:spPr>
          <a:xfrm>
            <a:off x="7603331" y="4844772"/>
            <a:ext cx="6130409" cy="202287"/>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CAD6DE"/>
                </a:solidFill>
                <a:latin typeface="Cabin" pitchFamily="34" charset="0"/>
                <a:ea typeface="Cabin" pitchFamily="34" charset="-122"/>
                <a:cs typeface="Cabin" pitchFamily="34" charset="-120"/>
              </a:rPr>
              <a:t>Hierarchical design</a:t>
            </a:r>
            <a:endParaRPr lang="en-US" sz="950" dirty="0"/>
          </a:p>
        </p:txBody>
      </p:sp>
      <p:sp>
        <p:nvSpPr>
          <p:cNvPr id="36" name="Shape 34"/>
          <p:cNvSpPr/>
          <p:nvPr/>
        </p:nvSpPr>
        <p:spPr>
          <a:xfrm>
            <a:off x="777954" y="7160062"/>
            <a:ext cx="13074491" cy="536972"/>
          </a:xfrm>
          <a:prstGeom prst="roundRect">
            <a:avLst>
              <a:gd name="adj" fmla="val 3532"/>
            </a:avLst>
          </a:prstGeom>
          <a:solidFill>
            <a:srgbClr val="054842"/>
          </a:solidFill>
          <a:ln/>
        </p:spPr>
      </p:sp>
      <p:pic>
        <p:nvPicPr>
          <p:cNvPr id="37" name="Image 0" descr="preencoded.png">    </p:cNvPr>
          <p:cNvPicPr>
            <a:picLocks noChangeAspect="1"/>
          </p:cNvPicPr>
          <p:nvPr/>
        </p:nvPicPr>
        <p:blipFill>
          <a:blip r:embed="rId1"/>
          <a:stretch>
            <a:fillRect/>
          </a:stretch>
        </p:blipFill>
        <p:spPr>
          <a:xfrm>
            <a:off x="904280" y="7352109"/>
            <a:ext cx="157996" cy="126325"/>
          </a:xfrm>
          <a:prstGeom prst="rect">
            <a:avLst/>
          </a:prstGeom>
        </p:spPr>
      </p:pic>
      <p:sp>
        <p:nvSpPr>
          <p:cNvPr id="38" name="Text 35"/>
          <p:cNvSpPr/>
          <p:nvPr/>
        </p:nvSpPr>
        <p:spPr>
          <a:xfrm>
            <a:off x="1188601" y="7317938"/>
            <a:ext cx="12537519" cy="202287"/>
          </a:xfrm>
          <a:prstGeom prst="rect">
            <a:avLst/>
          </a:prstGeom>
          <a:noFill/>
          <a:ln/>
        </p:spPr>
        <p:txBody>
          <a:bodyPr wrap="none" lIns="0" tIns="0" rIns="0" bIns="0" rtlCol="0" anchor="t"/>
          <a:lstStyle/>
          <a:p>
            <a:pPr algn="l" indent="0" marL="0">
              <a:lnSpc>
                <a:spcPts val="1550"/>
              </a:lnSpc>
              <a:buNone/>
            </a:pPr>
            <a:r>
              <a:rPr lang="en-US" sz="950" b="1" dirty="0">
                <a:solidFill>
                  <a:srgbClr val="FFFFFF"/>
                </a:solidFill>
                <a:latin typeface="Cabin" pitchFamily="34" charset="0"/>
                <a:ea typeface="Cabin" pitchFamily="34" charset="-122"/>
                <a:cs typeface="Cabin" pitchFamily="34" charset="-120"/>
              </a:rPr>
              <a:t>Adil Karşılaştırma Protokolü:</a:t>
            </a:r>
            <a:pPr algn="l" indent="0" marL="0">
              <a:lnSpc>
                <a:spcPts val="1550"/>
              </a:lnSpc>
              <a:buNone/>
            </a:pPr>
            <a:r>
              <a:rPr lang="en-US" sz="950" dirty="0">
                <a:solidFill>
                  <a:srgbClr val="FFFFFF"/>
                </a:solidFill>
                <a:latin typeface="Cabin" pitchFamily="34" charset="0"/>
                <a:ea typeface="Cabin" pitchFamily="34" charset="-122"/>
                <a:cs typeface="Cabin" pitchFamily="34" charset="-120"/>
              </a:rPr>
              <a:t> Tüm modeller aynı veri bölümlemesi, aynı augmentation stratejisi, aynı değerlendirme metrikleri ve aynı test protokolü ile değerlendirilmiştir.</a:t>
            </a:r>
            <a:endParaRPr lang="en-US" sz="9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837724" y="617696"/>
            <a:ext cx="9533573" cy="585192"/>
          </a:xfrm>
          <a:prstGeom prst="rect">
            <a:avLst/>
          </a:prstGeom>
          <a:noFill/>
          <a:ln/>
        </p:spPr>
        <p:txBody>
          <a:bodyPr wrap="none" lIns="0" tIns="0" rIns="0" bIns="0" rtlCol="0" anchor="t"/>
          <a:lstStyle/>
          <a:p>
            <a:pPr algn="l" indent="0" marL="0">
              <a:lnSpc>
                <a:spcPts val="4600"/>
              </a:lnSpc>
              <a:buNone/>
            </a:pPr>
            <a:r>
              <a:rPr lang="en-US" sz="3650" dirty="0">
                <a:solidFill>
                  <a:srgbClr val="FFFFFF"/>
                </a:solidFill>
                <a:latin typeface="Unbounded" pitchFamily="34" charset="0"/>
                <a:ea typeface="Unbounded" pitchFamily="34" charset="-122"/>
                <a:cs typeface="Unbounded" pitchFamily="34" charset="-120"/>
              </a:rPr>
              <a:t>Değerlendirme Metrikleri ve Önemi</a:t>
            </a:r>
            <a:endParaRPr lang="en-US" sz="3650" dirty="0"/>
          </a:p>
        </p:txBody>
      </p:sp>
      <p:sp>
        <p:nvSpPr>
          <p:cNvPr id="3" name="Text 1"/>
          <p:cNvSpPr/>
          <p:nvPr/>
        </p:nvSpPr>
        <p:spPr>
          <a:xfrm>
            <a:off x="837724" y="1600795"/>
            <a:ext cx="12954952" cy="318254"/>
          </a:xfrm>
          <a:prstGeom prst="rect">
            <a:avLst/>
          </a:prstGeom>
          <a:noFill/>
          <a:ln/>
        </p:spPr>
        <p:txBody>
          <a:bodyPr wrap="none" lIns="0" tIns="0" rIns="0" bIns="0" rtlCol="0" anchor="t"/>
          <a:lstStyle/>
          <a:p>
            <a:pPr algn="l" indent="0" marL="0">
              <a:lnSpc>
                <a:spcPts val="2500"/>
              </a:lnSpc>
              <a:buNone/>
            </a:pPr>
            <a:r>
              <a:rPr lang="en-US" sz="1550" dirty="0">
                <a:solidFill>
                  <a:srgbClr val="CAD6DE"/>
                </a:solidFill>
                <a:latin typeface="Cabin" pitchFamily="34" charset="0"/>
                <a:ea typeface="Cabin" pitchFamily="34" charset="-122"/>
                <a:cs typeface="Cabin" pitchFamily="34" charset="-120"/>
              </a:rPr>
              <a:t>Model performansını çok boyutlu değerlendirmek için beş farklı metrik kullanılmıştır. Afet senaryosu bağlamında her metriğin farklı bir önemi vardır.</a:t>
            </a:r>
            <a:endParaRPr lang="en-US" sz="1550" dirty="0"/>
          </a:p>
        </p:txBody>
      </p:sp>
      <p:pic>
        <p:nvPicPr>
          <p:cNvPr id="4"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37724" y="2142887"/>
            <a:ext cx="497443" cy="497443"/>
          </a:xfrm>
          <a:prstGeom prst="rect">
            <a:avLst/>
          </a:prstGeom>
        </p:spPr>
      </p:pic>
      <p:sp>
        <p:nvSpPr>
          <p:cNvPr id="5" name="Text 2"/>
          <p:cNvSpPr/>
          <p:nvPr/>
        </p:nvSpPr>
        <p:spPr>
          <a:xfrm>
            <a:off x="837724" y="2889052"/>
            <a:ext cx="2806422" cy="292537"/>
          </a:xfrm>
          <a:prstGeom prst="rect">
            <a:avLst/>
          </a:prstGeom>
          <a:noFill/>
          <a:ln/>
        </p:spPr>
        <p:txBody>
          <a:bodyPr wrap="none" lIns="0" tIns="0" rIns="0" bIns="0" rtlCol="0" anchor="t"/>
          <a:lstStyle/>
          <a:p>
            <a:pPr algn="l" indent="0" marL="0">
              <a:lnSpc>
                <a:spcPts val="2300"/>
              </a:lnSpc>
              <a:buNone/>
            </a:pPr>
            <a:r>
              <a:rPr lang="en-US" sz="1800" dirty="0">
                <a:solidFill>
                  <a:srgbClr val="CAD6DE"/>
                </a:solidFill>
                <a:latin typeface="Unbounded" pitchFamily="34" charset="0"/>
                <a:ea typeface="Unbounded" pitchFamily="34" charset="-122"/>
                <a:cs typeface="Unbounded" pitchFamily="34" charset="-120"/>
              </a:rPr>
              <a:t>Accuracy (Doğruluk)</a:t>
            </a:r>
            <a:endParaRPr lang="en-US" sz="1800" dirty="0"/>
          </a:p>
        </p:txBody>
      </p:sp>
      <p:sp>
        <p:nvSpPr>
          <p:cNvPr id="6" name="Text 3"/>
          <p:cNvSpPr/>
          <p:nvPr/>
        </p:nvSpPr>
        <p:spPr>
          <a:xfrm>
            <a:off x="837724" y="3300889"/>
            <a:ext cx="4152424" cy="1273016"/>
          </a:xfrm>
          <a:prstGeom prst="rect">
            <a:avLst/>
          </a:prstGeom>
          <a:noFill/>
          <a:ln/>
        </p:spPr>
        <p:txBody>
          <a:bodyPr wrap="square" lIns="0" tIns="0" rIns="0" bIns="0" rtlCol="0" anchor="t"/>
          <a:lstStyle/>
          <a:p>
            <a:pPr algn="l" indent="0" marL="0">
              <a:lnSpc>
                <a:spcPts val="2500"/>
              </a:lnSpc>
              <a:buNone/>
            </a:pPr>
            <a:r>
              <a:rPr lang="en-US" sz="1550" dirty="0">
                <a:solidFill>
                  <a:srgbClr val="CAD6DE"/>
                </a:solidFill>
                <a:latin typeface="Cabin" pitchFamily="34" charset="0"/>
                <a:ea typeface="Cabin" pitchFamily="34" charset="-122"/>
                <a:cs typeface="Cabin" pitchFamily="34" charset="-120"/>
              </a:rPr>
              <a:t>Tüm tahminler içinde doğru sınıflandırmaların oranı. Genel performans göstergesi olarak kullanılır ancak dengesiz veri setlerinde yanıltıcı olabilir.</a:t>
            </a:r>
            <a:endParaRPr lang="en-US" sz="1550" dirty="0"/>
          </a:p>
        </p:txBody>
      </p:sp>
      <p:pic>
        <p:nvPicPr>
          <p:cNvPr id="7"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38869" y="2142887"/>
            <a:ext cx="497443" cy="497443"/>
          </a:xfrm>
          <a:prstGeom prst="rect">
            <a:avLst/>
          </a:prstGeom>
        </p:spPr>
      </p:pic>
      <p:sp>
        <p:nvSpPr>
          <p:cNvPr id="8" name="Text 4"/>
          <p:cNvSpPr/>
          <p:nvPr/>
        </p:nvSpPr>
        <p:spPr>
          <a:xfrm>
            <a:off x="5238869" y="2889052"/>
            <a:ext cx="2523887" cy="292537"/>
          </a:xfrm>
          <a:prstGeom prst="rect">
            <a:avLst/>
          </a:prstGeom>
          <a:noFill/>
          <a:ln/>
        </p:spPr>
        <p:txBody>
          <a:bodyPr wrap="none" lIns="0" tIns="0" rIns="0" bIns="0" rtlCol="0" anchor="t"/>
          <a:lstStyle/>
          <a:p>
            <a:pPr algn="l" indent="0" marL="0">
              <a:lnSpc>
                <a:spcPts val="2300"/>
              </a:lnSpc>
              <a:buNone/>
            </a:pPr>
            <a:r>
              <a:rPr lang="en-US" sz="1800" dirty="0">
                <a:solidFill>
                  <a:srgbClr val="CAD6DE"/>
                </a:solidFill>
                <a:latin typeface="Unbounded" pitchFamily="34" charset="0"/>
                <a:ea typeface="Unbounded" pitchFamily="34" charset="-122"/>
                <a:cs typeface="Unbounded" pitchFamily="34" charset="-120"/>
              </a:rPr>
              <a:t>Precision (Kesinlik)</a:t>
            </a:r>
            <a:endParaRPr lang="en-US" sz="1800" dirty="0"/>
          </a:p>
        </p:txBody>
      </p:sp>
      <p:sp>
        <p:nvSpPr>
          <p:cNvPr id="9" name="Text 5"/>
          <p:cNvSpPr/>
          <p:nvPr/>
        </p:nvSpPr>
        <p:spPr>
          <a:xfrm>
            <a:off x="5238869" y="3300889"/>
            <a:ext cx="4152543" cy="954762"/>
          </a:xfrm>
          <a:prstGeom prst="rect">
            <a:avLst/>
          </a:prstGeom>
          <a:noFill/>
          <a:ln/>
        </p:spPr>
        <p:txBody>
          <a:bodyPr wrap="square" lIns="0" tIns="0" rIns="0" bIns="0" rtlCol="0" anchor="t"/>
          <a:lstStyle/>
          <a:p>
            <a:pPr algn="l" indent="0" marL="0">
              <a:lnSpc>
                <a:spcPts val="2500"/>
              </a:lnSpc>
              <a:buNone/>
            </a:pPr>
            <a:r>
              <a:rPr lang="en-US" sz="1550" dirty="0">
                <a:solidFill>
                  <a:srgbClr val="CAD6DE"/>
                </a:solidFill>
                <a:latin typeface="Cabin" pitchFamily="34" charset="0"/>
                <a:ea typeface="Cabin" pitchFamily="34" charset="-122"/>
                <a:cs typeface="Cabin" pitchFamily="34" charset="-120"/>
              </a:rPr>
              <a:t>"Hasarlı" olarak tahmin edilen binaların gerçekten hasarlı olma oranı. Yanlış alarm oranını kontrol eder.</a:t>
            </a:r>
            <a:endParaRPr lang="en-US" sz="1550" dirty="0"/>
          </a:p>
        </p:txBody>
      </p:sp>
      <p:pic>
        <p:nvPicPr>
          <p:cNvPr id="10"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40133" y="2142887"/>
            <a:ext cx="497443" cy="497443"/>
          </a:xfrm>
          <a:prstGeom prst="rect">
            <a:avLst/>
          </a:prstGeom>
        </p:spPr>
      </p:pic>
      <p:sp>
        <p:nvSpPr>
          <p:cNvPr id="11" name="Text 6"/>
          <p:cNvSpPr/>
          <p:nvPr/>
        </p:nvSpPr>
        <p:spPr>
          <a:xfrm>
            <a:off x="9640133" y="2889052"/>
            <a:ext cx="2340888" cy="292537"/>
          </a:xfrm>
          <a:prstGeom prst="rect">
            <a:avLst/>
          </a:prstGeom>
          <a:noFill/>
          <a:ln/>
        </p:spPr>
        <p:txBody>
          <a:bodyPr wrap="none" lIns="0" tIns="0" rIns="0" bIns="0" rtlCol="0" anchor="t"/>
          <a:lstStyle/>
          <a:p>
            <a:pPr algn="l" indent="0" marL="0">
              <a:lnSpc>
                <a:spcPts val="2300"/>
              </a:lnSpc>
              <a:buNone/>
            </a:pPr>
            <a:r>
              <a:rPr lang="en-US" sz="1800" dirty="0">
                <a:solidFill>
                  <a:srgbClr val="CAD6DE"/>
                </a:solidFill>
                <a:latin typeface="Unbounded" pitchFamily="34" charset="0"/>
                <a:ea typeface="Unbounded" pitchFamily="34" charset="-122"/>
                <a:cs typeface="Unbounded" pitchFamily="34" charset="-120"/>
              </a:rPr>
              <a:t>Recall (Duyarlılık)</a:t>
            </a:r>
            <a:endParaRPr lang="en-US" sz="1800" dirty="0"/>
          </a:p>
        </p:txBody>
      </p:sp>
      <p:sp>
        <p:nvSpPr>
          <p:cNvPr id="12" name="Text 7"/>
          <p:cNvSpPr/>
          <p:nvPr/>
        </p:nvSpPr>
        <p:spPr>
          <a:xfrm>
            <a:off x="9640133" y="3300889"/>
            <a:ext cx="4152424" cy="1273016"/>
          </a:xfrm>
          <a:prstGeom prst="rect">
            <a:avLst/>
          </a:prstGeom>
          <a:noFill/>
          <a:ln/>
        </p:spPr>
        <p:txBody>
          <a:bodyPr wrap="square" lIns="0" tIns="0" rIns="0" bIns="0" rtlCol="0" anchor="t"/>
          <a:lstStyle/>
          <a:p>
            <a:pPr algn="l" indent="0" marL="0">
              <a:lnSpc>
                <a:spcPts val="2500"/>
              </a:lnSpc>
              <a:buNone/>
            </a:pPr>
            <a:r>
              <a:rPr lang="en-US" sz="1550" dirty="0">
                <a:solidFill>
                  <a:srgbClr val="CAD6DE"/>
                </a:solidFill>
                <a:latin typeface="Cabin" pitchFamily="34" charset="0"/>
                <a:ea typeface="Cabin" pitchFamily="34" charset="-122"/>
                <a:cs typeface="Cabin" pitchFamily="34" charset="-120"/>
              </a:rPr>
              <a:t>Gerçekte hasarlı olan binaların ne kadarının tespit edildiğini gösterir. </a:t>
            </a:r>
            <a:pPr algn="l" indent="0" marL="0">
              <a:lnSpc>
                <a:spcPts val="2500"/>
              </a:lnSpc>
              <a:buNone/>
            </a:pPr>
            <a:r>
              <a:rPr lang="en-US" sz="1550" b="1" dirty="0">
                <a:solidFill>
                  <a:srgbClr val="CAD6DE"/>
                </a:solidFill>
                <a:latin typeface="Cabin" pitchFamily="34" charset="0"/>
                <a:ea typeface="Cabin" pitchFamily="34" charset="-122"/>
                <a:cs typeface="Cabin" pitchFamily="34" charset="-120"/>
              </a:rPr>
              <a:t>Afet senaryosu için EN KRİTİK metriktir</a:t>
            </a:r>
            <a:pPr algn="l" indent="0" marL="0">
              <a:lnSpc>
                <a:spcPts val="2500"/>
              </a:lnSpc>
              <a:buNone/>
            </a:pPr>
            <a:r>
              <a:rPr lang="en-US" sz="1550" dirty="0">
                <a:solidFill>
                  <a:srgbClr val="CAD6DE"/>
                </a:solidFill>
                <a:latin typeface="Cabin" pitchFamily="34" charset="0"/>
                <a:ea typeface="Cabin" pitchFamily="34" charset="-122"/>
                <a:cs typeface="Cabin" pitchFamily="34" charset="-120"/>
              </a:rPr>
              <a:t> - hasarlı bir binayı kaçırmak hayati risk taşır.</a:t>
            </a:r>
            <a:endParaRPr lang="en-US" sz="1550" dirty="0"/>
          </a:p>
        </p:txBody>
      </p:sp>
      <p:sp>
        <p:nvSpPr>
          <p:cNvPr id="13" name="Text 8"/>
          <p:cNvSpPr/>
          <p:nvPr/>
        </p:nvSpPr>
        <p:spPr>
          <a:xfrm>
            <a:off x="837724" y="4996696"/>
            <a:ext cx="2340888" cy="292537"/>
          </a:xfrm>
          <a:prstGeom prst="rect">
            <a:avLst/>
          </a:prstGeom>
          <a:noFill/>
          <a:ln/>
        </p:spPr>
        <p:txBody>
          <a:bodyPr wrap="none" lIns="0" tIns="0" rIns="0" bIns="0" rtlCol="0" anchor="t"/>
          <a:lstStyle/>
          <a:p>
            <a:pPr algn="l" indent="0" marL="0">
              <a:lnSpc>
                <a:spcPts val="2300"/>
              </a:lnSpc>
              <a:buNone/>
            </a:pPr>
            <a:r>
              <a:rPr lang="en-US" sz="1800" dirty="0">
                <a:solidFill>
                  <a:srgbClr val="FFFFFF"/>
                </a:solidFill>
                <a:latin typeface="Unbounded" pitchFamily="34" charset="0"/>
                <a:ea typeface="Unbounded" pitchFamily="34" charset="-122"/>
                <a:cs typeface="Unbounded" pitchFamily="34" charset="-120"/>
              </a:rPr>
              <a:t>F1-Score</a:t>
            </a:r>
            <a:endParaRPr lang="en-US" sz="1800" dirty="0"/>
          </a:p>
        </p:txBody>
      </p:sp>
      <p:sp>
        <p:nvSpPr>
          <p:cNvPr id="14" name="Text 9"/>
          <p:cNvSpPr/>
          <p:nvPr/>
        </p:nvSpPr>
        <p:spPr>
          <a:xfrm>
            <a:off x="837724" y="5488186"/>
            <a:ext cx="6234827" cy="636508"/>
          </a:xfrm>
          <a:prstGeom prst="rect">
            <a:avLst/>
          </a:prstGeom>
          <a:noFill/>
          <a:ln/>
        </p:spPr>
        <p:txBody>
          <a:bodyPr wrap="square" lIns="0" tIns="0" rIns="0" bIns="0" rtlCol="0" anchor="t"/>
          <a:lstStyle/>
          <a:p>
            <a:pPr algn="l" indent="0" marL="0">
              <a:lnSpc>
                <a:spcPts val="2500"/>
              </a:lnSpc>
              <a:buNone/>
            </a:pPr>
            <a:r>
              <a:rPr lang="en-US" sz="1550" dirty="0">
                <a:solidFill>
                  <a:srgbClr val="CAD6DE"/>
                </a:solidFill>
                <a:latin typeface="Cabin" pitchFamily="34" charset="0"/>
                <a:ea typeface="Cabin" pitchFamily="34" charset="-122"/>
                <a:cs typeface="Cabin" pitchFamily="34" charset="-120"/>
              </a:rPr>
              <a:t>Precision ve Recall'ın harmonik ortalaması. Her iki metriği dengeli şekilde değerlendirir ve genel performansı tek bir sayıda özetler.</a:t>
            </a:r>
            <a:endParaRPr lang="en-US" sz="1550" dirty="0"/>
          </a:p>
        </p:txBody>
      </p:sp>
      <p:sp>
        <p:nvSpPr>
          <p:cNvPr id="15" name="Text 10"/>
          <p:cNvSpPr/>
          <p:nvPr/>
        </p:nvSpPr>
        <p:spPr>
          <a:xfrm>
            <a:off x="7565469" y="4996696"/>
            <a:ext cx="2340888" cy="292537"/>
          </a:xfrm>
          <a:prstGeom prst="rect">
            <a:avLst/>
          </a:prstGeom>
          <a:noFill/>
          <a:ln/>
        </p:spPr>
        <p:txBody>
          <a:bodyPr wrap="none" lIns="0" tIns="0" rIns="0" bIns="0" rtlCol="0" anchor="t"/>
          <a:lstStyle/>
          <a:p>
            <a:pPr algn="l" indent="0" marL="0">
              <a:lnSpc>
                <a:spcPts val="2300"/>
              </a:lnSpc>
              <a:buNone/>
            </a:pPr>
            <a:r>
              <a:rPr lang="en-US" sz="1800" dirty="0">
                <a:solidFill>
                  <a:srgbClr val="FFFFFF"/>
                </a:solidFill>
                <a:latin typeface="Unbounded" pitchFamily="34" charset="0"/>
                <a:ea typeface="Unbounded" pitchFamily="34" charset="-122"/>
                <a:cs typeface="Unbounded" pitchFamily="34" charset="-120"/>
              </a:rPr>
              <a:t>ROC-AUC</a:t>
            </a:r>
            <a:endParaRPr lang="en-US" sz="1800" dirty="0"/>
          </a:p>
        </p:txBody>
      </p:sp>
      <p:sp>
        <p:nvSpPr>
          <p:cNvPr id="16" name="Text 11"/>
          <p:cNvSpPr/>
          <p:nvPr/>
        </p:nvSpPr>
        <p:spPr>
          <a:xfrm>
            <a:off x="7565469" y="5488186"/>
            <a:ext cx="6234827" cy="636508"/>
          </a:xfrm>
          <a:prstGeom prst="rect">
            <a:avLst/>
          </a:prstGeom>
          <a:noFill/>
          <a:ln/>
        </p:spPr>
        <p:txBody>
          <a:bodyPr wrap="square" lIns="0" tIns="0" rIns="0" bIns="0" rtlCol="0" anchor="t"/>
          <a:lstStyle/>
          <a:p>
            <a:pPr algn="l" indent="0" marL="0">
              <a:lnSpc>
                <a:spcPts val="2500"/>
              </a:lnSpc>
              <a:buNone/>
            </a:pPr>
            <a:r>
              <a:rPr lang="en-US" sz="1550" dirty="0">
                <a:solidFill>
                  <a:srgbClr val="CAD6DE"/>
                </a:solidFill>
                <a:latin typeface="Cabin" pitchFamily="34" charset="0"/>
                <a:ea typeface="Cabin" pitchFamily="34" charset="-122"/>
                <a:cs typeface="Cabin" pitchFamily="34" charset="-120"/>
              </a:rPr>
              <a:t>Farklı eşik değerlerinde modelin sınıfları ayırt etme gücünü ölçer. 1'e yaklaştıkça model daha güçlü ayırım yapar.</a:t>
            </a:r>
            <a:endParaRPr lang="en-US" sz="1550" dirty="0"/>
          </a:p>
        </p:txBody>
      </p:sp>
      <p:sp>
        <p:nvSpPr>
          <p:cNvPr id="17" name="Text 12"/>
          <p:cNvSpPr/>
          <p:nvPr/>
        </p:nvSpPr>
        <p:spPr>
          <a:xfrm>
            <a:off x="1136094" y="6751439"/>
            <a:ext cx="12656582" cy="636508"/>
          </a:xfrm>
          <a:prstGeom prst="rect">
            <a:avLst/>
          </a:prstGeom>
          <a:noFill/>
          <a:ln/>
        </p:spPr>
        <p:txBody>
          <a:bodyPr wrap="square" lIns="0" tIns="0" rIns="0" bIns="0" rtlCol="0" anchor="t"/>
          <a:lstStyle/>
          <a:p>
            <a:pPr algn="l" indent="0" marL="0">
              <a:lnSpc>
                <a:spcPts val="2500"/>
              </a:lnSpc>
              <a:buNone/>
            </a:pPr>
            <a:r>
              <a:rPr lang="en-US" sz="1550" b="1" dirty="0">
                <a:solidFill>
                  <a:srgbClr val="000000"/>
                </a:solidFill>
                <a:highlight>
                  <a:srgbClr val="FFBC8F"/>
                </a:highlight>
                <a:latin typeface="Cabin" pitchFamily="34" charset="0"/>
                <a:ea typeface="Cabin" pitchFamily="34" charset="-122"/>
                <a:cs typeface="Cabin" pitchFamily="34" charset="-120"/>
              </a:rPr>
              <a:t>Kritik Vurgu:</a:t>
            </a:r>
            <a:pPr algn="l" indent="0" marL="0">
              <a:lnSpc>
                <a:spcPts val="2500"/>
              </a:lnSpc>
              <a:buNone/>
            </a:pPr>
            <a:r>
              <a:rPr lang="en-US" sz="1550" dirty="0">
                <a:solidFill>
                  <a:srgbClr val="CAD6DE"/>
                </a:solidFill>
                <a:latin typeface="Cabin" pitchFamily="34" charset="0"/>
                <a:ea typeface="Cabin" pitchFamily="34" charset="-122"/>
                <a:cs typeface="Cabin" pitchFamily="34" charset="-120"/>
              </a:rPr>
              <a:t> Afet yönetimi bağlamında Recall metriği en yüksek önceliğe sahiptir. Hasarlı bir binayı "hasarsız" olarak sınıflandırmak, can güvenliği açısından kabul edilemez bir risktir. Bu nedenle yüksek Recall değeri, yüksek Precision'dan daha kritiktir.</a:t>
            </a:r>
            <a:endParaRPr lang="en-US" sz="1550" dirty="0"/>
          </a:p>
        </p:txBody>
      </p:sp>
      <p:sp>
        <p:nvSpPr>
          <p:cNvPr id="18" name="Shape 13"/>
          <p:cNvSpPr/>
          <p:nvPr/>
        </p:nvSpPr>
        <p:spPr>
          <a:xfrm>
            <a:off x="837724" y="6527602"/>
            <a:ext cx="22860" cy="1084183"/>
          </a:xfrm>
          <a:prstGeom prst="rect">
            <a:avLst/>
          </a:prstGeom>
          <a:solidFill>
            <a:srgbClr val="0A988B"/>
          </a:solidFill>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837724" y="588526"/>
            <a:ext cx="9711214" cy="462082"/>
          </a:xfrm>
          <a:prstGeom prst="rect">
            <a:avLst/>
          </a:prstGeom>
          <a:noFill/>
          <a:ln/>
        </p:spPr>
        <p:txBody>
          <a:bodyPr wrap="none" lIns="0" tIns="0" rIns="0" bIns="0" rtlCol="0" anchor="t"/>
          <a:lstStyle/>
          <a:p>
            <a:pPr algn="l" indent="0" marL="0">
              <a:lnSpc>
                <a:spcPts val="3600"/>
              </a:lnSpc>
              <a:buNone/>
            </a:pPr>
            <a:r>
              <a:rPr lang="en-US" sz="2900" dirty="0">
                <a:solidFill>
                  <a:srgbClr val="FFFFFF"/>
                </a:solidFill>
                <a:latin typeface="Unbounded" pitchFamily="34" charset="0"/>
                <a:ea typeface="Unbounded" pitchFamily="34" charset="-122"/>
                <a:cs typeface="Unbounded" pitchFamily="34" charset="-120"/>
              </a:rPr>
              <a:t>Transformer Modelleri: ViT ve Swin Sonuçları</a:t>
            </a:r>
            <a:endParaRPr lang="en-US" sz="2900" dirty="0"/>
          </a:p>
        </p:txBody>
      </p:sp>
      <p:sp>
        <p:nvSpPr>
          <p:cNvPr id="3" name="Text 1"/>
          <p:cNvSpPr/>
          <p:nvPr/>
        </p:nvSpPr>
        <p:spPr>
          <a:xfrm>
            <a:off x="837724" y="1364694"/>
            <a:ext cx="12954952" cy="251222"/>
          </a:xfrm>
          <a:prstGeom prst="rect">
            <a:avLst/>
          </a:prstGeom>
          <a:noFill/>
          <a:ln/>
        </p:spPr>
        <p:txBody>
          <a:bodyPr wrap="none" lIns="0" tIns="0" rIns="0" bIns="0" rtlCol="0" anchor="t"/>
          <a:lstStyle/>
          <a:p>
            <a:pPr algn="l" indent="0" marL="0">
              <a:lnSpc>
                <a:spcPts val="1950"/>
              </a:lnSpc>
              <a:buNone/>
            </a:pPr>
            <a:r>
              <a:rPr lang="en-US" sz="1200" dirty="0">
                <a:solidFill>
                  <a:srgbClr val="CAD6DE"/>
                </a:solidFill>
                <a:latin typeface="Cabin" pitchFamily="34" charset="0"/>
                <a:ea typeface="Cabin" pitchFamily="34" charset="-122"/>
                <a:cs typeface="Cabin" pitchFamily="34" charset="-120"/>
              </a:rPr>
              <a:t>Vision Transformer ve Swin Transformer mimarileri test setinde olağanüstü performans sergilemiştir. Her iki model de hasarlı binaları mükemmel şekilde tespit etmiştir.</a:t>
            </a:r>
            <a:endParaRPr lang="en-US" sz="1200" dirty="0"/>
          </a:p>
        </p:txBody>
      </p:sp>
      <p:sp>
        <p:nvSpPr>
          <p:cNvPr id="4" name="Text 2"/>
          <p:cNvSpPr/>
          <p:nvPr/>
        </p:nvSpPr>
        <p:spPr>
          <a:xfrm>
            <a:off x="837724" y="1871067"/>
            <a:ext cx="3091458" cy="518398"/>
          </a:xfrm>
          <a:prstGeom prst="rect">
            <a:avLst/>
          </a:prstGeom>
          <a:noFill/>
          <a:ln/>
        </p:spPr>
        <p:txBody>
          <a:bodyPr wrap="none" lIns="0" tIns="0" rIns="0" bIns="0" rtlCol="0" anchor="t"/>
          <a:lstStyle/>
          <a:p>
            <a:pPr algn="ctr" indent="0" marL="0">
              <a:lnSpc>
                <a:spcPts val="4050"/>
              </a:lnSpc>
              <a:buNone/>
            </a:pPr>
            <a:r>
              <a:rPr lang="en-US" sz="4050" dirty="0">
                <a:solidFill>
                  <a:srgbClr val="CAD6DE"/>
                </a:solidFill>
                <a:latin typeface="Unbounded" pitchFamily="34" charset="0"/>
                <a:ea typeface="Unbounded" pitchFamily="34" charset="-122"/>
                <a:cs typeface="Unbounded" pitchFamily="34" charset="-120"/>
              </a:rPr>
              <a:t>0.9854</a:t>
            </a:r>
            <a:endParaRPr lang="en-US" sz="4050" dirty="0"/>
          </a:p>
        </p:txBody>
      </p:sp>
      <p:sp>
        <p:nvSpPr>
          <p:cNvPr id="5" name="Text 3"/>
          <p:cNvSpPr/>
          <p:nvPr/>
        </p:nvSpPr>
        <p:spPr>
          <a:xfrm>
            <a:off x="1459349" y="2585680"/>
            <a:ext cx="1848088" cy="230981"/>
          </a:xfrm>
          <a:prstGeom prst="rect">
            <a:avLst/>
          </a:prstGeom>
          <a:noFill/>
          <a:ln/>
        </p:spPr>
        <p:txBody>
          <a:bodyPr wrap="none" lIns="0" tIns="0" rIns="0" bIns="0" rtlCol="0" anchor="t"/>
          <a:lstStyle/>
          <a:p>
            <a:pPr algn="ctr" indent="0" marL="0">
              <a:lnSpc>
                <a:spcPts val="1800"/>
              </a:lnSpc>
              <a:buNone/>
            </a:pPr>
            <a:r>
              <a:rPr lang="en-US" sz="1450" dirty="0">
                <a:solidFill>
                  <a:srgbClr val="CAD6DE"/>
                </a:solidFill>
                <a:latin typeface="Unbounded" pitchFamily="34" charset="0"/>
                <a:ea typeface="Unbounded" pitchFamily="34" charset="-122"/>
                <a:cs typeface="Unbounded" pitchFamily="34" charset="-120"/>
              </a:rPr>
              <a:t>ViT Accuracy</a:t>
            </a:r>
            <a:endParaRPr lang="en-US" sz="1450" dirty="0"/>
          </a:p>
        </p:txBody>
      </p:sp>
      <p:sp>
        <p:nvSpPr>
          <p:cNvPr id="6" name="Text 4"/>
          <p:cNvSpPr/>
          <p:nvPr/>
        </p:nvSpPr>
        <p:spPr>
          <a:xfrm>
            <a:off x="837724" y="2910840"/>
            <a:ext cx="3091458" cy="251222"/>
          </a:xfrm>
          <a:prstGeom prst="rect">
            <a:avLst/>
          </a:prstGeom>
          <a:noFill/>
          <a:ln/>
        </p:spPr>
        <p:txBody>
          <a:bodyPr wrap="none" lIns="0" tIns="0" rIns="0" bIns="0" rtlCol="0" anchor="t"/>
          <a:lstStyle/>
          <a:p>
            <a:pPr algn="ctr" indent="0" marL="0">
              <a:lnSpc>
                <a:spcPts val="1950"/>
              </a:lnSpc>
              <a:buNone/>
            </a:pPr>
            <a:r>
              <a:rPr lang="en-US" sz="1200" dirty="0">
                <a:solidFill>
                  <a:srgbClr val="CAD6DE"/>
                </a:solidFill>
                <a:latin typeface="Cabin" pitchFamily="34" charset="0"/>
                <a:ea typeface="Cabin" pitchFamily="34" charset="-122"/>
                <a:cs typeface="Cabin" pitchFamily="34" charset="-120"/>
              </a:rPr>
              <a:t>Vision Transformer genel doğruluk</a:t>
            </a:r>
            <a:endParaRPr lang="en-US" sz="1200" dirty="0"/>
          </a:p>
        </p:txBody>
      </p:sp>
      <p:sp>
        <p:nvSpPr>
          <p:cNvPr id="7" name="Text 5"/>
          <p:cNvSpPr/>
          <p:nvPr/>
        </p:nvSpPr>
        <p:spPr>
          <a:xfrm>
            <a:off x="4125516" y="1871067"/>
            <a:ext cx="3091458" cy="518398"/>
          </a:xfrm>
          <a:prstGeom prst="rect">
            <a:avLst/>
          </a:prstGeom>
          <a:noFill/>
          <a:ln/>
        </p:spPr>
        <p:txBody>
          <a:bodyPr wrap="none" lIns="0" tIns="0" rIns="0" bIns="0" rtlCol="0" anchor="t"/>
          <a:lstStyle/>
          <a:p>
            <a:pPr algn="ctr" indent="0" marL="0">
              <a:lnSpc>
                <a:spcPts val="4050"/>
              </a:lnSpc>
              <a:buNone/>
            </a:pPr>
            <a:r>
              <a:rPr lang="en-US" sz="4050" dirty="0">
                <a:solidFill>
                  <a:srgbClr val="CAD6DE"/>
                </a:solidFill>
                <a:latin typeface="Unbounded" pitchFamily="34" charset="0"/>
                <a:ea typeface="Unbounded" pitchFamily="34" charset="-122"/>
                <a:cs typeface="Unbounded" pitchFamily="34" charset="-120"/>
              </a:rPr>
              <a:t>0.9927</a:t>
            </a:r>
            <a:endParaRPr lang="en-US" sz="4050" dirty="0"/>
          </a:p>
        </p:txBody>
      </p:sp>
      <p:sp>
        <p:nvSpPr>
          <p:cNvPr id="8" name="Text 6"/>
          <p:cNvSpPr/>
          <p:nvPr/>
        </p:nvSpPr>
        <p:spPr>
          <a:xfrm>
            <a:off x="4747141" y="2585680"/>
            <a:ext cx="1848088" cy="230981"/>
          </a:xfrm>
          <a:prstGeom prst="rect">
            <a:avLst/>
          </a:prstGeom>
          <a:noFill/>
          <a:ln/>
        </p:spPr>
        <p:txBody>
          <a:bodyPr wrap="none" lIns="0" tIns="0" rIns="0" bIns="0" rtlCol="0" anchor="t"/>
          <a:lstStyle/>
          <a:p>
            <a:pPr algn="ctr" indent="0" marL="0">
              <a:lnSpc>
                <a:spcPts val="1800"/>
              </a:lnSpc>
              <a:buNone/>
            </a:pPr>
            <a:r>
              <a:rPr lang="en-US" sz="1450" dirty="0">
                <a:solidFill>
                  <a:srgbClr val="CAD6DE"/>
                </a:solidFill>
                <a:latin typeface="Unbounded" pitchFamily="34" charset="0"/>
                <a:ea typeface="Unbounded" pitchFamily="34" charset="-122"/>
                <a:cs typeface="Unbounded" pitchFamily="34" charset="-120"/>
              </a:rPr>
              <a:t>Swin Accuracy</a:t>
            </a:r>
            <a:endParaRPr lang="en-US" sz="1450" dirty="0"/>
          </a:p>
        </p:txBody>
      </p:sp>
      <p:sp>
        <p:nvSpPr>
          <p:cNvPr id="9" name="Text 7"/>
          <p:cNvSpPr/>
          <p:nvPr/>
        </p:nvSpPr>
        <p:spPr>
          <a:xfrm>
            <a:off x="4125516" y="2910840"/>
            <a:ext cx="3091458" cy="251222"/>
          </a:xfrm>
          <a:prstGeom prst="rect">
            <a:avLst/>
          </a:prstGeom>
          <a:noFill/>
          <a:ln/>
        </p:spPr>
        <p:txBody>
          <a:bodyPr wrap="none" lIns="0" tIns="0" rIns="0" bIns="0" rtlCol="0" anchor="t"/>
          <a:lstStyle/>
          <a:p>
            <a:pPr algn="ctr" indent="0" marL="0">
              <a:lnSpc>
                <a:spcPts val="1950"/>
              </a:lnSpc>
              <a:buNone/>
            </a:pPr>
            <a:r>
              <a:rPr lang="en-US" sz="1200" dirty="0">
                <a:solidFill>
                  <a:srgbClr val="CAD6DE"/>
                </a:solidFill>
                <a:latin typeface="Cabin" pitchFamily="34" charset="0"/>
                <a:ea typeface="Cabin" pitchFamily="34" charset="-122"/>
                <a:cs typeface="Cabin" pitchFamily="34" charset="-120"/>
              </a:rPr>
              <a:t>Swin Transformer genel doğruluk</a:t>
            </a:r>
            <a:endParaRPr lang="en-US" sz="1200" dirty="0"/>
          </a:p>
        </p:txBody>
      </p:sp>
      <p:sp>
        <p:nvSpPr>
          <p:cNvPr id="10" name="Text 8"/>
          <p:cNvSpPr/>
          <p:nvPr/>
        </p:nvSpPr>
        <p:spPr>
          <a:xfrm>
            <a:off x="7413308" y="1871067"/>
            <a:ext cx="3091458" cy="518398"/>
          </a:xfrm>
          <a:prstGeom prst="rect">
            <a:avLst/>
          </a:prstGeom>
          <a:noFill/>
          <a:ln/>
        </p:spPr>
        <p:txBody>
          <a:bodyPr wrap="none" lIns="0" tIns="0" rIns="0" bIns="0" rtlCol="0" anchor="t"/>
          <a:lstStyle/>
          <a:p>
            <a:pPr algn="ctr" indent="0" marL="0">
              <a:lnSpc>
                <a:spcPts val="4050"/>
              </a:lnSpc>
              <a:buNone/>
            </a:pPr>
            <a:r>
              <a:rPr lang="en-US" sz="4050" dirty="0">
                <a:solidFill>
                  <a:srgbClr val="CAD6DE"/>
                </a:solidFill>
                <a:latin typeface="Unbounded" pitchFamily="34" charset="0"/>
                <a:ea typeface="Unbounded" pitchFamily="34" charset="-122"/>
                <a:cs typeface="Unbounded" pitchFamily="34" charset="-120"/>
              </a:rPr>
              <a:t>1.00</a:t>
            </a:r>
            <a:endParaRPr lang="en-US" sz="4050" dirty="0"/>
          </a:p>
        </p:txBody>
      </p:sp>
      <p:sp>
        <p:nvSpPr>
          <p:cNvPr id="11" name="Text 9"/>
          <p:cNvSpPr/>
          <p:nvPr/>
        </p:nvSpPr>
        <p:spPr>
          <a:xfrm>
            <a:off x="8034933" y="2585680"/>
            <a:ext cx="1848088" cy="230981"/>
          </a:xfrm>
          <a:prstGeom prst="rect">
            <a:avLst/>
          </a:prstGeom>
          <a:noFill/>
          <a:ln/>
        </p:spPr>
        <p:txBody>
          <a:bodyPr wrap="none" lIns="0" tIns="0" rIns="0" bIns="0" rtlCol="0" anchor="t"/>
          <a:lstStyle/>
          <a:p>
            <a:pPr algn="ctr" indent="0" marL="0">
              <a:lnSpc>
                <a:spcPts val="1800"/>
              </a:lnSpc>
              <a:buNone/>
            </a:pPr>
            <a:r>
              <a:rPr lang="en-US" sz="1450" dirty="0">
                <a:solidFill>
                  <a:srgbClr val="CAD6DE"/>
                </a:solidFill>
                <a:latin typeface="Unbounded" pitchFamily="34" charset="0"/>
                <a:ea typeface="Unbounded" pitchFamily="34" charset="-122"/>
                <a:cs typeface="Unbounded" pitchFamily="34" charset="-120"/>
              </a:rPr>
              <a:t>Recall (İkisi de)</a:t>
            </a:r>
            <a:endParaRPr lang="en-US" sz="1450" dirty="0"/>
          </a:p>
        </p:txBody>
      </p:sp>
      <p:sp>
        <p:nvSpPr>
          <p:cNvPr id="12" name="Text 10"/>
          <p:cNvSpPr/>
          <p:nvPr/>
        </p:nvSpPr>
        <p:spPr>
          <a:xfrm>
            <a:off x="7413308" y="2910840"/>
            <a:ext cx="3091458" cy="251222"/>
          </a:xfrm>
          <a:prstGeom prst="rect">
            <a:avLst/>
          </a:prstGeom>
          <a:noFill/>
          <a:ln/>
        </p:spPr>
        <p:txBody>
          <a:bodyPr wrap="none" lIns="0" tIns="0" rIns="0" bIns="0" rtlCol="0" anchor="t"/>
          <a:lstStyle/>
          <a:p>
            <a:pPr algn="ctr" indent="0" marL="0">
              <a:lnSpc>
                <a:spcPts val="1950"/>
              </a:lnSpc>
              <a:buNone/>
            </a:pPr>
            <a:r>
              <a:rPr lang="en-US" sz="1200" dirty="0">
                <a:solidFill>
                  <a:srgbClr val="CAD6DE"/>
                </a:solidFill>
                <a:latin typeface="Cabin" pitchFamily="34" charset="0"/>
                <a:ea typeface="Cabin" pitchFamily="34" charset="-122"/>
                <a:cs typeface="Cabin" pitchFamily="34" charset="-120"/>
              </a:rPr>
              <a:t>Hiç hasarlı bina kaçırılmadı</a:t>
            </a:r>
            <a:endParaRPr lang="en-US" sz="1200" dirty="0"/>
          </a:p>
        </p:txBody>
      </p:sp>
      <p:sp>
        <p:nvSpPr>
          <p:cNvPr id="13" name="Text 11"/>
          <p:cNvSpPr/>
          <p:nvPr/>
        </p:nvSpPr>
        <p:spPr>
          <a:xfrm>
            <a:off x="10701099" y="1871067"/>
            <a:ext cx="3091577" cy="518398"/>
          </a:xfrm>
          <a:prstGeom prst="rect">
            <a:avLst/>
          </a:prstGeom>
          <a:noFill/>
          <a:ln/>
        </p:spPr>
        <p:txBody>
          <a:bodyPr wrap="none" lIns="0" tIns="0" rIns="0" bIns="0" rtlCol="0" anchor="t"/>
          <a:lstStyle/>
          <a:p>
            <a:pPr algn="ctr" indent="0" marL="0">
              <a:lnSpc>
                <a:spcPts val="4050"/>
              </a:lnSpc>
              <a:buNone/>
            </a:pPr>
            <a:r>
              <a:rPr lang="en-US" sz="4050" dirty="0">
                <a:solidFill>
                  <a:srgbClr val="CAD6DE"/>
                </a:solidFill>
                <a:latin typeface="Unbounded" pitchFamily="34" charset="0"/>
                <a:ea typeface="Unbounded" pitchFamily="34" charset="-122"/>
                <a:cs typeface="Unbounded" pitchFamily="34" charset="-120"/>
              </a:rPr>
              <a:t>0.9998</a:t>
            </a:r>
            <a:endParaRPr lang="en-US" sz="4050" dirty="0"/>
          </a:p>
        </p:txBody>
      </p:sp>
      <p:sp>
        <p:nvSpPr>
          <p:cNvPr id="14" name="Text 12"/>
          <p:cNvSpPr/>
          <p:nvPr/>
        </p:nvSpPr>
        <p:spPr>
          <a:xfrm>
            <a:off x="11322844" y="2585680"/>
            <a:ext cx="1848088" cy="230981"/>
          </a:xfrm>
          <a:prstGeom prst="rect">
            <a:avLst/>
          </a:prstGeom>
          <a:noFill/>
          <a:ln/>
        </p:spPr>
        <p:txBody>
          <a:bodyPr wrap="none" lIns="0" tIns="0" rIns="0" bIns="0" rtlCol="0" anchor="t"/>
          <a:lstStyle/>
          <a:p>
            <a:pPr algn="ctr" indent="0" marL="0">
              <a:lnSpc>
                <a:spcPts val="1800"/>
              </a:lnSpc>
              <a:buNone/>
            </a:pPr>
            <a:r>
              <a:rPr lang="en-US" sz="1450" dirty="0">
                <a:solidFill>
                  <a:srgbClr val="CAD6DE"/>
                </a:solidFill>
                <a:latin typeface="Unbounded" pitchFamily="34" charset="0"/>
                <a:ea typeface="Unbounded" pitchFamily="34" charset="-122"/>
                <a:cs typeface="Unbounded" pitchFamily="34" charset="-120"/>
              </a:rPr>
              <a:t>Swin AUC</a:t>
            </a:r>
            <a:endParaRPr lang="en-US" sz="1450" dirty="0"/>
          </a:p>
        </p:txBody>
      </p:sp>
      <p:sp>
        <p:nvSpPr>
          <p:cNvPr id="15" name="Text 13"/>
          <p:cNvSpPr/>
          <p:nvPr/>
        </p:nvSpPr>
        <p:spPr>
          <a:xfrm>
            <a:off x="10701099" y="2910840"/>
            <a:ext cx="3091577" cy="251222"/>
          </a:xfrm>
          <a:prstGeom prst="rect">
            <a:avLst/>
          </a:prstGeom>
          <a:noFill/>
          <a:ln/>
        </p:spPr>
        <p:txBody>
          <a:bodyPr wrap="none" lIns="0" tIns="0" rIns="0" bIns="0" rtlCol="0" anchor="t"/>
          <a:lstStyle/>
          <a:p>
            <a:pPr algn="ctr" indent="0" marL="0">
              <a:lnSpc>
                <a:spcPts val="1950"/>
              </a:lnSpc>
              <a:buNone/>
            </a:pPr>
            <a:r>
              <a:rPr lang="en-US" sz="1200" dirty="0">
                <a:solidFill>
                  <a:srgbClr val="CAD6DE"/>
                </a:solidFill>
                <a:latin typeface="Cabin" pitchFamily="34" charset="0"/>
                <a:ea typeface="Cabin" pitchFamily="34" charset="-122"/>
                <a:cs typeface="Cabin" pitchFamily="34" charset="-120"/>
              </a:rPr>
              <a:t>Neredeyse mükemmel ayırım gücü</a:t>
            </a:r>
            <a:endParaRPr lang="en-US" sz="1200" dirty="0"/>
          </a:p>
        </p:txBody>
      </p:sp>
      <p:sp>
        <p:nvSpPr>
          <p:cNvPr id="16" name="Text 14"/>
          <p:cNvSpPr/>
          <p:nvPr/>
        </p:nvSpPr>
        <p:spPr>
          <a:xfrm>
            <a:off x="837724" y="3397687"/>
            <a:ext cx="3249454" cy="230981"/>
          </a:xfrm>
          <a:prstGeom prst="rect">
            <a:avLst/>
          </a:prstGeom>
          <a:noFill/>
          <a:ln/>
        </p:spPr>
        <p:txBody>
          <a:bodyPr wrap="none" lIns="0" tIns="0" rIns="0" bIns="0" rtlCol="0" anchor="t"/>
          <a:lstStyle/>
          <a:p>
            <a:pPr algn="l" indent="0" marL="0">
              <a:lnSpc>
                <a:spcPts val="1800"/>
              </a:lnSpc>
              <a:buNone/>
            </a:pPr>
            <a:r>
              <a:rPr lang="en-US" sz="1450" dirty="0">
                <a:solidFill>
                  <a:srgbClr val="FFFFFF"/>
                </a:solidFill>
                <a:latin typeface="Unbounded" pitchFamily="34" charset="0"/>
                <a:ea typeface="Unbounded" pitchFamily="34" charset="-122"/>
                <a:cs typeface="Unbounded" pitchFamily="34" charset="-120"/>
              </a:rPr>
              <a:t>Detaylı Metrik Karşılaştırması</a:t>
            </a:r>
            <a:endParaRPr lang="en-US" sz="1450" dirty="0"/>
          </a:p>
        </p:txBody>
      </p:sp>
      <p:sp>
        <p:nvSpPr>
          <p:cNvPr id="17" name="Shape 15"/>
          <p:cNvSpPr/>
          <p:nvPr/>
        </p:nvSpPr>
        <p:spPr>
          <a:xfrm>
            <a:off x="837724" y="3864293"/>
            <a:ext cx="12954952" cy="2744152"/>
          </a:xfrm>
          <a:prstGeom prst="roundRect">
            <a:avLst>
              <a:gd name="adj" fmla="val 859"/>
            </a:avLst>
          </a:prstGeom>
          <a:noFill/>
          <a:ln w="7620">
            <a:solidFill>
              <a:srgbClr val="FFFFFF">
                <a:alpha val="24000"/>
              </a:srgbClr>
            </a:solidFill>
            <a:prstDash val="solid"/>
          </a:ln>
        </p:spPr>
      </p:sp>
      <p:sp>
        <p:nvSpPr>
          <p:cNvPr id="18" name="Shape 16"/>
          <p:cNvSpPr/>
          <p:nvPr/>
        </p:nvSpPr>
        <p:spPr>
          <a:xfrm>
            <a:off x="845344" y="3871913"/>
            <a:ext cx="12939713" cy="454819"/>
          </a:xfrm>
          <a:prstGeom prst="rect">
            <a:avLst/>
          </a:prstGeom>
          <a:solidFill>
            <a:srgbClr val="FFFFFF">
              <a:alpha val="4000"/>
            </a:srgbClr>
          </a:solidFill>
          <a:ln/>
        </p:spPr>
      </p:sp>
      <p:sp>
        <p:nvSpPr>
          <p:cNvPr id="19" name="Text 17"/>
          <p:cNvSpPr/>
          <p:nvPr/>
        </p:nvSpPr>
        <p:spPr>
          <a:xfrm>
            <a:off x="1002387" y="3973711"/>
            <a:ext cx="4857988" cy="251222"/>
          </a:xfrm>
          <a:prstGeom prst="rect">
            <a:avLst/>
          </a:prstGeom>
          <a:noFill/>
          <a:ln/>
        </p:spPr>
        <p:txBody>
          <a:bodyPr wrap="none" lIns="0" tIns="0" rIns="0" bIns="0" rtlCol="0" anchor="t"/>
          <a:lstStyle/>
          <a:p>
            <a:pPr algn="l" indent="0" marL="0">
              <a:lnSpc>
                <a:spcPts val="1950"/>
              </a:lnSpc>
              <a:buNone/>
            </a:pPr>
            <a:r>
              <a:rPr lang="en-US" sz="1200" b="1" dirty="0">
                <a:solidFill>
                  <a:srgbClr val="CAD6DE"/>
                </a:solidFill>
                <a:latin typeface="Cabin" pitchFamily="34" charset="0"/>
                <a:ea typeface="Cabin" pitchFamily="34" charset="-122"/>
                <a:cs typeface="Cabin" pitchFamily="34" charset="-120"/>
              </a:rPr>
              <a:t>Metrik</a:t>
            </a:r>
            <a:endParaRPr lang="en-US" sz="1200" dirty="0"/>
          </a:p>
        </p:txBody>
      </p:sp>
      <p:sp>
        <p:nvSpPr>
          <p:cNvPr id="20" name="Text 18"/>
          <p:cNvSpPr/>
          <p:nvPr/>
        </p:nvSpPr>
        <p:spPr>
          <a:xfrm>
            <a:off x="6182082" y="3973711"/>
            <a:ext cx="3560207" cy="251222"/>
          </a:xfrm>
          <a:prstGeom prst="rect">
            <a:avLst/>
          </a:prstGeom>
          <a:noFill/>
          <a:ln/>
        </p:spPr>
        <p:txBody>
          <a:bodyPr wrap="none" lIns="0" tIns="0" rIns="0" bIns="0" rtlCol="0" anchor="t"/>
          <a:lstStyle/>
          <a:p>
            <a:pPr algn="l" indent="0" marL="0">
              <a:lnSpc>
                <a:spcPts val="1950"/>
              </a:lnSpc>
              <a:buNone/>
            </a:pPr>
            <a:r>
              <a:rPr lang="en-US" sz="1200" b="1" dirty="0">
                <a:solidFill>
                  <a:srgbClr val="CAD6DE"/>
                </a:solidFill>
                <a:latin typeface="Cabin" pitchFamily="34" charset="0"/>
                <a:ea typeface="Cabin" pitchFamily="34" charset="-122"/>
                <a:cs typeface="Cabin" pitchFamily="34" charset="-120"/>
              </a:rPr>
              <a:t>ViT-B/16</a:t>
            </a:r>
            <a:endParaRPr lang="en-US" sz="1200" dirty="0"/>
          </a:p>
        </p:txBody>
      </p:sp>
      <p:sp>
        <p:nvSpPr>
          <p:cNvPr id="21" name="Text 19"/>
          <p:cNvSpPr/>
          <p:nvPr/>
        </p:nvSpPr>
        <p:spPr>
          <a:xfrm>
            <a:off x="10063996" y="3973711"/>
            <a:ext cx="3564017" cy="251222"/>
          </a:xfrm>
          <a:prstGeom prst="rect">
            <a:avLst/>
          </a:prstGeom>
          <a:noFill/>
          <a:ln/>
        </p:spPr>
        <p:txBody>
          <a:bodyPr wrap="none" lIns="0" tIns="0" rIns="0" bIns="0" rtlCol="0" anchor="t"/>
          <a:lstStyle/>
          <a:p>
            <a:pPr algn="l" indent="0" marL="0">
              <a:lnSpc>
                <a:spcPts val="1950"/>
              </a:lnSpc>
              <a:buNone/>
            </a:pPr>
            <a:r>
              <a:rPr lang="en-US" sz="1200" b="1" dirty="0">
                <a:solidFill>
                  <a:srgbClr val="CAD6DE"/>
                </a:solidFill>
                <a:latin typeface="Cabin" pitchFamily="34" charset="0"/>
                <a:ea typeface="Cabin" pitchFamily="34" charset="-122"/>
                <a:cs typeface="Cabin" pitchFamily="34" charset="-120"/>
              </a:rPr>
              <a:t>Swin-Tiny</a:t>
            </a:r>
            <a:endParaRPr lang="en-US" sz="1200" dirty="0"/>
          </a:p>
        </p:txBody>
      </p:sp>
      <p:sp>
        <p:nvSpPr>
          <p:cNvPr id="22" name="Shape 20"/>
          <p:cNvSpPr/>
          <p:nvPr/>
        </p:nvSpPr>
        <p:spPr>
          <a:xfrm>
            <a:off x="845344" y="4326731"/>
            <a:ext cx="12939713" cy="454819"/>
          </a:xfrm>
          <a:prstGeom prst="rect">
            <a:avLst/>
          </a:prstGeom>
          <a:solidFill>
            <a:srgbClr val="000000">
              <a:alpha val="4000"/>
            </a:srgbClr>
          </a:solidFill>
          <a:ln/>
        </p:spPr>
      </p:sp>
      <p:sp>
        <p:nvSpPr>
          <p:cNvPr id="23" name="Text 21"/>
          <p:cNvSpPr/>
          <p:nvPr/>
        </p:nvSpPr>
        <p:spPr>
          <a:xfrm>
            <a:off x="1002387" y="4428530"/>
            <a:ext cx="4857988" cy="251222"/>
          </a:xfrm>
          <a:prstGeom prst="rect">
            <a:avLst/>
          </a:prstGeom>
          <a:noFill/>
          <a:ln/>
        </p:spPr>
        <p:txBody>
          <a:bodyPr wrap="none" lIns="0" tIns="0" rIns="0" bIns="0" rtlCol="0" anchor="t"/>
          <a:lstStyle/>
          <a:p>
            <a:pPr algn="l" indent="0" marL="0">
              <a:lnSpc>
                <a:spcPts val="1950"/>
              </a:lnSpc>
              <a:buNone/>
            </a:pPr>
            <a:r>
              <a:rPr lang="en-US" sz="1200" dirty="0">
                <a:solidFill>
                  <a:srgbClr val="CAD6DE"/>
                </a:solidFill>
                <a:latin typeface="Cabin" pitchFamily="34" charset="0"/>
                <a:ea typeface="Cabin" pitchFamily="34" charset="-122"/>
                <a:cs typeface="Cabin" pitchFamily="34" charset="-120"/>
              </a:rPr>
              <a:t>Accuracy</a:t>
            </a:r>
            <a:endParaRPr lang="en-US" sz="1200" dirty="0"/>
          </a:p>
        </p:txBody>
      </p:sp>
      <p:sp>
        <p:nvSpPr>
          <p:cNvPr id="24" name="Text 22"/>
          <p:cNvSpPr/>
          <p:nvPr/>
        </p:nvSpPr>
        <p:spPr>
          <a:xfrm>
            <a:off x="6182082" y="4428530"/>
            <a:ext cx="3560207" cy="251222"/>
          </a:xfrm>
          <a:prstGeom prst="rect">
            <a:avLst/>
          </a:prstGeom>
          <a:noFill/>
          <a:ln/>
        </p:spPr>
        <p:txBody>
          <a:bodyPr wrap="none" lIns="0" tIns="0" rIns="0" bIns="0" rtlCol="0" anchor="t"/>
          <a:lstStyle/>
          <a:p>
            <a:pPr algn="l" indent="0" marL="0">
              <a:lnSpc>
                <a:spcPts val="1950"/>
              </a:lnSpc>
              <a:buNone/>
            </a:pPr>
            <a:r>
              <a:rPr lang="en-US" sz="1200" dirty="0">
                <a:solidFill>
                  <a:srgbClr val="CAD6DE"/>
                </a:solidFill>
                <a:latin typeface="Cabin" pitchFamily="34" charset="0"/>
                <a:ea typeface="Cabin" pitchFamily="34" charset="-122"/>
                <a:cs typeface="Cabin" pitchFamily="34" charset="-120"/>
              </a:rPr>
              <a:t>0.9854</a:t>
            </a:r>
            <a:endParaRPr lang="en-US" sz="1200" dirty="0"/>
          </a:p>
        </p:txBody>
      </p:sp>
      <p:sp>
        <p:nvSpPr>
          <p:cNvPr id="25" name="Text 23"/>
          <p:cNvSpPr/>
          <p:nvPr/>
        </p:nvSpPr>
        <p:spPr>
          <a:xfrm>
            <a:off x="10063996" y="4428530"/>
            <a:ext cx="3564017" cy="251222"/>
          </a:xfrm>
          <a:prstGeom prst="rect">
            <a:avLst/>
          </a:prstGeom>
          <a:noFill/>
          <a:ln/>
        </p:spPr>
        <p:txBody>
          <a:bodyPr wrap="none" lIns="0" tIns="0" rIns="0" bIns="0" rtlCol="0" anchor="t"/>
          <a:lstStyle/>
          <a:p>
            <a:pPr algn="l" indent="0" marL="0">
              <a:lnSpc>
                <a:spcPts val="1950"/>
              </a:lnSpc>
              <a:buNone/>
            </a:pPr>
            <a:r>
              <a:rPr lang="en-US" sz="1200" b="1" dirty="0">
                <a:solidFill>
                  <a:srgbClr val="FFBC8F"/>
                </a:solidFill>
                <a:latin typeface="Cabin" pitchFamily="34" charset="0"/>
                <a:ea typeface="Cabin" pitchFamily="34" charset="-122"/>
                <a:cs typeface="Cabin" pitchFamily="34" charset="-120"/>
              </a:rPr>
              <a:t>0.9927</a:t>
            </a:r>
            <a:endParaRPr lang="en-US" sz="1200" dirty="0"/>
          </a:p>
        </p:txBody>
      </p:sp>
      <p:sp>
        <p:nvSpPr>
          <p:cNvPr id="26" name="Shape 24"/>
          <p:cNvSpPr/>
          <p:nvPr/>
        </p:nvSpPr>
        <p:spPr>
          <a:xfrm>
            <a:off x="845344" y="4781550"/>
            <a:ext cx="12939713" cy="454819"/>
          </a:xfrm>
          <a:prstGeom prst="rect">
            <a:avLst/>
          </a:prstGeom>
          <a:solidFill>
            <a:srgbClr val="FFFFFF">
              <a:alpha val="4000"/>
            </a:srgbClr>
          </a:solidFill>
          <a:ln/>
        </p:spPr>
      </p:sp>
      <p:sp>
        <p:nvSpPr>
          <p:cNvPr id="27" name="Text 25"/>
          <p:cNvSpPr/>
          <p:nvPr/>
        </p:nvSpPr>
        <p:spPr>
          <a:xfrm>
            <a:off x="1002387" y="4883348"/>
            <a:ext cx="4857988" cy="251222"/>
          </a:xfrm>
          <a:prstGeom prst="rect">
            <a:avLst/>
          </a:prstGeom>
          <a:noFill/>
          <a:ln/>
        </p:spPr>
        <p:txBody>
          <a:bodyPr wrap="none" lIns="0" tIns="0" rIns="0" bIns="0" rtlCol="0" anchor="t"/>
          <a:lstStyle/>
          <a:p>
            <a:pPr algn="l" indent="0" marL="0">
              <a:lnSpc>
                <a:spcPts val="1950"/>
              </a:lnSpc>
              <a:buNone/>
            </a:pPr>
            <a:r>
              <a:rPr lang="en-US" sz="1200" dirty="0">
                <a:solidFill>
                  <a:srgbClr val="CAD6DE"/>
                </a:solidFill>
                <a:latin typeface="Cabin" pitchFamily="34" charset="0"/>
                <a:ea typeface="Cabin" pitchFamily="34" charset="-122"/>
                <a:cs typeface="Cabin" pitchFamily="34" charset="-120"/>
              </a:rPr>
              <a:t>Precision</a:t>
            </a:r>
            <a:endParaRPr lang="en-US" sz="1200" dirty="0"/>
          </a:p>
        </p:txBody>
      </p:sp>
      <p:sp>
        <p:nvSpPr>
          <p:cNvPr id="28" name="Text 26"/>
          <p:cNvSpPr/>
          <p:nvPr/>
        </p:nvSpPr>
        <p:spPr>
          <a:xfrm>
            <a:off x="6182082" y="4883348"/>
            <a:ext cx="3560207" cy="251222"/>
          </a:xfrm>
          <a:prstGeom prst="rect">
            <a:avLst/>
          </a:prstGeom>
          <a:noFill/>
          <a:ln/>
        </p:spPr>
        <p:txBody>
          <a:bodyPr wrap="none" lIns="0" tIns="0" rIns="0" bIns="0" rtlCol="0" anchor="t"/>
          <a:lstStyle/>
          <a:p>
            <a:pPr algn="l" indent="0" marL="0">
              <a:lnSpc>
                <a:spcPts val="1950"/>
              </a:lnSpc>
              <a:buNone/>
            </a:pPr>
            <a:r>
              <a:rPr lang="en-US" sz="1200" dirty="0">
                <a:solidFill>
                  <a:srgbClr val="CAD6DE"/>
                </a:solidFill>
                <a:latin typeface="Cabin" pitchFamily="34" charset="0"/>
                <a:ea typeface="Cabin" pitchFamily="34" charset="-122"/>
                <a:cs typeface="Cabin" pitchFamily="34" charset="-120"/>
              </a:rPr>
              <a:t>0.9698</a:t>
            </a:r>
            <a:endParaRPr lang="en-US" sz="1200" dirty="0"/>
          </a:p>
        </p:txBody>
      </p:sp>
      <p:sp>
        <p:nvSpPr>
          <p:cNvPr id="29" name="Text 27"/>
          <p:cNvSpPr/>
          <p:nvPr/>
        </p:nvSpPr>
        <p:spPr>
          <a:xfrm>
            <a:off x="10063996" y="4883348"/>
            <a:ext cx="3564017" cy="251222"/>
          </a:xfrm>
          <a:prstGeom prst="rect">
            <a:avLst/>
          </a:prstGeom>
          <a:noFill/>
          <a:ln/>
        </p:spPr>
        <p:txBody>
          <a:bodyPr wrap="none" lIns="0" tIns="0" rIns="0" bIns="0" rtlCol="0" anchor="t"/>
          <a:lstStyle/>
          <a:p>
            <a:pPr algn="l" indent="0" marL="0">
              <a:lnSpc>
                <a:spcPts val="1950"/>
              </a:lnSpc>
              <a:buNone/>
            </a:pPr>
            <a:r>
              <a:rPr lang="en-US" sz="1200" b="1" dirty="0">
                <a:solidFill>
                  <a:srgbClr val="FFBC8F"/>
                </a:solidFill>
                <a:latin typeface="Cabin" pitchFamily="34" charset="0"/>
                <a:ea typeface="Cabin" pitchFamily="34" charset="-122"/>
                <a:cs typeface="Cabin" pitchFamily="34" charset="-120"/>
              </a:rPr>
              <a:t>0.9843</a:t>
            </a:r>
            <a:endParaRPr lang="en-US" sz="1200" dirty="0"/>
          </a:p>
        </p:txBody>
      </p:sp>
      <p:sp>
        <p:nvSpPr>
          <p:cNvPr id="30" name="Shape 28"/>
          <p:cNvSpPr/>
          <p:nvPr/>
        </p:nvSpPr>
        <p:spPr>
          <a:xfrm>
            <a:off x="845344" y="5236369"/>
            <a:ext cx="12939713" cy="454819"/>
          </a:xfrm>
          <a:prstGeom prst="rect">
            <a:avLst/>
          </a:prstGeom>
          <a:solidFill>
            <a:srgbClr val="000000">
              <a:alpha val="4000"/>
            </a:srgbClr>
          </a:solidFill>
          <a:ln/>
        </p:spPr>
      </p:sp>
      <p:sp>
        <p:nvSpPr>
          <p:cNvPr id="31" name="Text 29"/>
          <p:cNvSpPr/>
          <p:nvPr/>
        </p:nvSpPr>
        <p:spPr>
          <a:xfrm>
            <a:off x="1002387" y="5338167"/>
            <a:ext cx="4857988" cy="251222"/>
          </a:xfrm>
          <a:prstGeom prst="rect">
            <a:avLst/>
          </a:prstGeom>
          <a:noFill/>
          <a:ln/>
        </p:spPr>
        <p:txBody>
          <a:bodyPr wrap="none" lIns="0" tIns="0" rIns="0" bIns="0" rtlCol="0" anchor="t"/>
          <a:lstStyle/>
          <a:p>
            <a:pPr algn="l" indent="0" marL="0">
              <a:lnSpc>
                <a:spcPts val="1950"/>
              </a:lnSpc>
              <a:buNone/>
            </a:pPr>
            <a:r>
              <a:rPr lang="en-US" sz="1200" dirty="0">
                <a:solidFill>
                  <a:srgbClr val="CAD6DE"/>
                </a:solidFill>
                <a:latin typeface="Cabin" pitchFamily="34" charset="0"/>
                <a:ea typeface="Cabin" pitchFamily="34" charset="-122"/>
                <a:cs typeface="Cabin" pitchFamily="34" charset="-120"/>
              </a:rPr>
              <a:t>Recall</a:t>
            </a:r>
            <a:endParaRPr lang="en-US" sz="1200" dirty="0"/>
          </a:p>
        </p:txBody>
      </p:sp>
      <p:sp>
        <p:nvSpPr>
          <p:cNvPr id="32" name="Text 30"/>
          <p:cNvSpPr/>
          <p:nvPr/>
        </p:nvSpPr>
        <p:spPr>
          <a:xfrm>
            <a:off x="6182082" y="5338167"/>
            <a:ext cx="3560207" cy="251222"/>
          </a:xfrm>
          <a:prstGeom prst="rect">
            <a:avLst/>
          </a:prstGeom>
          <a:noFill/>
          <a:ln/>
        </p:spPr>
        <p:txBody>
          <a:bodyPr wrap="none" lIns="0" tIns="0" rIns="0" bIns="0" rtlCol="0" anchor="t"/>
          <a:lstStyle/>
          <a:p>
            <a:pPr algn="l" indent="0" marL="0">
              <a:lnSpc>
                <a:spcPts val="1950"/>
              </a:lnSpc>
              <a:buNone/>
            </a:pPr>
            <a:r>
              <a:rPr lang="en-US" sz="1200" b="1" dirty="0">
                <a:solidFill>
                  <a:srgbClr val="FFBC8F"/>
                </a:solidFill>
                <a:latin typeface="Cabin" pitchFamily="34" charset="0"/>
                <a:ea typeface="Cabin" pitchFamily="34" charset="-122"/>
                <a:cs typeface="Cabin" pitchFamily="34" charset="-120"/>
              </a:rPr>
              <a:t>1.0000</a:t>
            </a:r>
            <a:endParaRPr lang="en-US" sz="1200" dirty="0"/>
          </a:p>
        </p:txBody>
      </p:sp>
      <p:sp>
        <p:nvSpPr>
          <p:cNvPr id="33" name="Text 31"/>
          <p:cNvSpPr/>
          <p:nvPr/>
        </p:nvSpPr>
        <p:spPr>
          <a:xfrm>
            <a:off x="10063996" y="5338167"/>
            <a:ext cx="3564017" cy="251222"/>
          </a:xfrm>
          <a:prstGeom prst="rect">
            <a:avLst/>
          </a:prstGeom>
          <a:noFill/>
          <a:ln/>
        </p:spPr>
        <p:txBody>
          <a:bodyPr wrap="none" lIns="0" tIns="0" rIns="0" bIns="0" rtlCol="0" anchor="t"/>
          <a:lstStyle/>
          <a:p>
            <a:pPr algn="l" indent="0" marL="0">
              <a:lnSpc>
                <a:spcPts val="1950"/>
              </a:lnSpc>
              <a:buNone/>
            </a:pPr>
            <a:r>
              <a:rPr lang="en-US" sz="1200" b="1" dirty="0">
                <a:solidFill>
                  <a:srgbClr val="FFBC8F"/>
                </a:solidFill>
                <a:latin typeface="Cabin" pitchFamily="34" charset="0"/>
                <a:ea typeface="Cabin" pitchFamily="34" charset="-122"/>
                <a:cs typeface="Cabin" pitchFamily="34" charset="-120"/>
              </a:rPr>
              <a:t>1.0000</a:t>
            </a:r>
            <a:endParaRPr lang="en-US" sz="1200" dirty="0"/>
          </a:p>
        </p:txBody>
      </p:sp>
      <p:sp>
        <p:nvSpPr>
          <p:cNvPr id="34" name="Shape 32"/>
          <p:cNvSpPr/>
          <p:nvPr/>
        </p:nvSpPr>
        <p:spPr>
          <a:xfrm>
            <a:off x="845344" y="5691188"/>
            <a:ext cx="12939713" cy="454819"/>
          </a:xfrm>
          <a:prstGeom prst="rect">
            <a:avLst/>
          </a:prstGeom>
          <a:solidFill>
            <a:srgbClr val="FFFFFF">
              <a:alpha val="4000"/>
            </a:srgbClr>
          </a:solidFill>
          <a:ln/>
        </p:spPr>
      </p:sp>
      <p:sp>
        <p:nvSpPr>
          <p:cNvPr id="35" name="Text 33"/>
          <p:cNvSpPr/>
          <p:nvPr/>
        </p:nvSpPr>
        <p:spPr>
          <a:xfrm>
            <a:off x="1002387" y="5792986"/>
            <a:ext cx="4857988" cy="251222"/>
          </a:xfrm>
          <a:prstGeom prst="rect">
            <a:avLst/>
          </a:prstGeom>
          <a:noFill/>
          <a:ln/>
        </p:spPr>
        <p:txBody>
          <a:bodyPr wrap="none" lIns="0" tIns="0" rIns="0" bIns="0" rtlCol="0" anchor="t"/>
          <a:lstStyle/>
          <a:p>
            <a:pPr algn="l" indent="0" marL="0">
              <a:lnSpc>
                <a:spcPts val="1950"/>
              </a:lnSpc>
              <a:buNone/>
            </a:pPr>
            <a:r>
              <a:rPr lang="en-US" sz="1200" dirty="0">
                <a:solidFill>
                  <a:srgbClr val="CAD6DE"/>
                </a:solidFill>
                <a:latin typeface="Cabin" pitchFamily="34" charset="0"/>
                <a:ea typeface="Cabin" pitchFamily="34" charset="-122"/>
                <a:cs typeface="Cabin" pitchFamily="34" charset="-120"/>
              </a:rPr>
              <a:t>F1-Score</a:t>
            </a:r>
            <a:endParaRPr lang="en-US" sz="1200" dirty="0"/>
          </a:p>
        </p:txBody>
      </p:sp>
      <p:sp>
        <p:nvSpPr>
          <p:cNvPr id="36" name="Text 34"/>
          <p:cNvSpPr/>
          <p:nvPr/>
        </p:nvSpPr>
        <p:spPr>
          <a:xfrm>
            <a:off x="6182082" y="5792986"/>
            <a:ext cx="3560207" cy="251222"/>
          </a:xfrm>
          <a:prstGeom prst="rect">
            <a:avLst/>
          </a:prstGeom>
          <a:noFill/>
          <a:ln/>
        </p:spPr>
        <p:txBody>
          <a:bodyPr wrap="none" lIns="0" tIns="0" rIns="0" bIns="0" rtlCol="0" anchor="t"/>
          <a:lstStyle/>
          <a:p>
            <a:pPr algn="l" indent="0" marL="0">
              <a:lnSpc>
                <a:spcPts val="1950"/>
              </a:lnSpc>
              <a:buNone/>
            </a:pPr>
            <a:r>
              <a:rPr lang="en-US" sz="1200" dirty="0">
                <a:solidFill>
                  <a:srgbClr val="CAD6DE"/>
                </a:solidFill>
                <a:latin typeface="Cabin" pitchFamily="34" charset="0"/>
                <a:ea typeface="Cabin" pitchFamily="34" charset="-122"/>
                <a:cs typeface="Cabin" pitchFamily="34" charset="-120"/>
              </a:rPr>
              <a:t>0.9841</a:t>
            </a:r>
            <a:endParaRPr lang="en-US" sz="1200" dirty="0"/>
          </a:p>
        </p:txBody>
      </p:sp>
      <p:sp>
        <p:nvSpPr>
          <p:cNvPr id="37" name="Text 35"/>
          <p:cNvSpPr/>
          <p:nvPr/>
        </p:nvSpPr>
        <p:spPr>
          <a:xfrm>
            <a:off x="10063996" y="5792986"/>
            <a:ext cx="3564017" cy="251222"/>
          </a:xfrm>
          <a:prstGeom prst="rect">
            <a:avLst/>
          </a:prstGeom>
          <a:noFill/>
          <a:ln/>
        </p:spPr>
        <p:txBody>
          <a:bodyPr wrap="none" lIns="0" tIns="0" rIns="0" bIns="0" rtlCol="0" anchor="t"/>
          <a:lstStyle/>
          <a:p>
            <a:pPr algn="l" indent="0" marL="0">
              <a:lnSpc>
                <a:spcPts val="1950"/>
              </a:lnSpc>
              <a:buNone/>
            </a:pPr>
            <a:r>
              <a:rPr lang="en-US" sz="1200" b="1" dirty="0">
                <a:solidFill>
                  <a:srgbClr val="FFBC8F"/>
                </a:solidFill>
                <a:latin typeface="Cabin" pitchFamily="34" charset="0"/>
                <a:ea typeface="Cabin" pitchFamily="34" charset="-122"/>
                <a:cs typeface="Cabin" pitchFamily="34" charset="-120"/>
              </a:rPr>
              <a:t>0.9920</a:t>
            </a:r>
            <a:endParaRPr lang="en-US" sz="1200" dirty="0"/>
          </a:p>
        </p:txBody>
      </p:sp>
      <p:sp>
        <p:nvSpPr>
          <p:cNvPr id="38" name="Shape 36"/>
          <p:cNvSpPr/>
          <p:nvPr/>
        </p:nvSpPr>
        <p:spPr>
          <a:xfrm>
            <a:off x="845344" y="6146006"/>
            <a:ext cx="12939713" cy="454819"/>
          </a:xfrm>
          <a:prstGeom prst="rect">
            <a:avLst/>
          </a:prstGeom>
          <a:solidFill>
            <a:srgbClr val="000000">
              <a:alpha val="4000"/>
            </a:srgbClr>
          </a:solidFill>
          <a:ln/>
        </p:spPr>
      </p:sp>
      <p:sp>
        <p:nvSpPr>
          <p:cNvPr id="39" name="Text 37"/>
          <p:cNvSpPr/>
          <p:nvPr/>
        </p:nvSpPr>
        <p:spPr>
          <a:xfrm>
            <a:off x="1002387" y="6247805"/>
            <a:ext cx="4857988" cy="251222"/>
          </a:xfrm>
          <a:prstGeom prst="rect">
            <a:avLst/>
          </a:prstGeom>
          <a:noFill/>
          <a:ln/>
        </p:spPr>
        <p:txBody>
          <a:bodyPr wrap="none" lIns="0" tIns="0" rIns="0" bIns="0" rtlCol="0" anchor="t"/>
          <a:lstStyle/>
          <a:p>
            <a:pPr algn="l" indent="0" marL="0">
              <a:lnSpc>
                <a:spcPts val="1950"/>
              </a:lnSpc>
              <a:buNone/>
            </a:pPr>
            <a:r>
              <a:rPr lang="en-US" sz="1200" dirty="0">
                <a:solidFill>
                  <a:srgbClr val="CAD6DE"/>
                </a:solidFill>
                <a:latin typeface="Cabin" pitchFamily="34" charset="0"/>
                <a:ea typeface="Cabin" pitchFamily="34" charset="-122"/>
                <a:cs typeface="Cabin" pitchFamily="34" charset="-120"/>
              </a:rPr>
              <a:t>ROC-AUC</a:t>
            </a:r>
            <a:endParaRPr lang="en-US" sz="1200" dirty="0"/>
          </a:p>
        </p:txBody>
      </p:sp>
      <p:sp>
        <p:nvSpPr>
          <p:cNvPr id="40" name="Text 38"/>
          <p:cNvSpPr/>
          <p:nvPr/>
        </p:nvSpPr>
        <p:spPr>
          <a:xfrm>
            <a:off x="6182082" y="6247805"/>
            <a:ext cx="3560207" cy="251222"/>
          </a:xfrm>
          <a:prstGeom prst="rect">
            <a:avLst/>
          </a:prstGeom>
          <a:noFill/>
          <a:ln/>
        </p:spPr>
        <p:txBody>
          <a:bodyPr wrap="none" lIns="0" tIns="0" rIns="0" bIns="0" rtlCol="0" anchor="t"/>
          <a:lstStyle/>
          <a:p>
            <a:pPr algn="l" indent="0" marL="0">
              <a:lnSpc>
                <a:spcPts val="1950"/>
              </a:lnSpc>
              <a:buNone/>
            </a:pPr>
            <a:r>
              <a:rPr lang="en-US" sz="1200" dirty="0">
                <a:solidFill>
                  <a:srgbClr val="CAD6DE"/>
                </a:solidFill>
                <a:latin typeface="Cabin" pitchFamily="34" charset="0"/>
                <a:ea typeface="Cabin" pitchFamily="34" charset="-122"/>
                <a:cs typeface="Cabin" pitchFamily="34" charset="-120"/>
              </a:rPr>
              <a:t>0.9992</a:t>
            </a:r>
            <a:endParaRPr lang="en-US" sz="1200" dirty="0"/>
          </a:p>
        </p:txBody>
      </p:sp>
      <p:sp>
        <p:nvSpPr>
          <p:cNvPr id="41" name="Text 39"/>
          <p:cNvSpPr/>
          <p:nvPr/>
        </p:nvSpPr>
        <p:spPr>
          <a:xfrm>
            <a:off x="10063996" y="6247805"/>
            <a:ext cx="3564017" cy="251222"/>
          </a:xfrm>
          <a:prstGeom prst="rect">
            <a:avLst/>
          </a:prstGeom>
          <a:noFill/>
          <a:ln/>
        </p:spPr>
        <p:txBody>
          <a:bodyPr wrap="none" lIns="0" tIns="0" rIns="0" bIns="0" rtlCol="0" anchor="t"/>
          <a:lstStyle/>
          <a:p>
            <a:pPr algn="l" indent="0" marL="0">
              <a:lnSpc>
                <a:spcPts val="1950"/>
              </a:lnSpc>
              <a:buNone/>
            </a:pPr>
            <a:r>
              <a:rPr lang="en-US" sz="1200" b="1" dirty="0">
                <a:solidFill>
                  <a:srgbClr val="FFBC8F"/>
                </a:solidFill>
                <a:latin typeface="Cabin" pitchFamily="34" charset="0"/>
                <a:ea typeface="Cabin" pitchFamily="34" charset="-122"/>
                <a:cs typeface="Cabin" pitchFamily="34" charset="-120"/>
              </a:rPr>
              <a:t>0.9998</a:t>
            </a:r>
            <a:endParaRPr lang="en-US" sz="1200" dirty="0"/>
          </a:p>
        </p:txBody>
      </p:sp>
      <p:sp>
        <p:nvSpPr>
          <p:cNvPr id="42" name="Text 40"/>
          <p:cNvSpPr/>
          <p:nvPr/>
        </p:nvSpPr>
        <p:spPr>
          <a:xfrm>
            <a:off x="1073348" y="6961823"/>
            <a:ext cx="12719328" cy="502444"/>
          </a:xfrm>
          <a:prstGeom prst="rect">
            <a:avLst/>
          </a:prstGeom>
          <a:noFill/>
          <a:ln/>
        </p:spPr>
        <p:txBody>
          <a:bodyPr wrap="square" lIns="0" tIns="0" rIns="0" bIns="0" rtlCol="0" anchor="t"/>
          <a:lstStyle/>
          <a:p>
            <a:pPr algn="l" indent="0" marL="0">
              <a:lnSpc>
                <a:spcPts val="1950"/>
              </a:lnSpc>
              <a:buNone/>
            </a:pPr>
            <a:r>
              <a:rPr lang="en-US" sz="1200" b="1" dirty="0">
                <a:solidFill>
                  <a:srgbClr val="CAD6DE"/>
                </a:solidFill>
                <a:latin typeface="Cabin" pitchFamily="34" charset="0"/>
                <a:ea typeface="Cabin" pitchFamily="34" charset="-122"/>
                <a:cs typeface="Cabin" pitchFamily="34" charset="-120"/>
              </a:rPr>
              <a:t>Yorumlama:</a:t>
            </a:r>
            <a:pPr algn="l" indent="0" marL="0">
              <a:lnSpc>
                <a:spcPts val="1950"/>
              </a:lnSpc>
              <a:buNone/>
            </a:pPr>
            <a:r>
              <a:rPr lang="en-US" sz="1200" dirty="0">
                <a:solidFill>
                  <a:srgbClr val="CAD6DE"/>
                </a:solidFill>
                <a:latin typeface="Cabin" pitchFamily="34" charset="0"/>
                <a:ea typeface="Cabin" pitchFamily="34" charset="-122"/>
                <a:cs typeface="Cabin" pitchFamily="34" charset="-120"/>
              </a:rPr>
              <a:t> Her iki Transformer modeli de </a:t>
            </a:r>
            <a:pPr algn="l" indent="0" marL="0">
              <a:lnSpc>
                <a:spcPts val="1950"/>
              </a:lnSpc>
              <a:buNone/>
            </a:pPr>
            <a:r>
              <a:rPr lang="en-US" sz="1200" dirty="0">
                <a:solidFill>
                  <a:srgbClr val="000000"/>
                </a:solidFill>
                <a:highlight>
                  <a:srgbClr val="FFBC8F"/>
                </a:highlight>
                <a:latin typeface="Cabin" pitchFamily="34" charset="0"/>
                <a:ea typeface="Cabin" pitchFamily="34" charset="-122"/>
                <a:cs typeface="Cabin" pitchFamily="34" charset="-120"/>
              </a:rPr>
              <a:t>Recall=1.0</a:t>
            </a:r>
            <a:pPr algn="l" indent="0" marL="0">
              <a:lnSpc>
                <a:spcPts val="1950"/>
              </a:lnSpc>
              <a:buNone/>
            </a:pPr>
            <a:r>
              <a:rPr lang="en-US" sz="1200" dirty="0">
                <a:solidFill>
                  <a:srgbClr val="CAD6DE"/>
                </a:solidFill>
                <a:latin typeface="Cabin" pitchFamily="34" charset="0"/>
                <a:ea typeface="Cabin" pitchFamily="34" charset="-122"/>
                <a:cs typeface="Cabin" pitchFamily="34" charset="-120"/>
              </a:rPr>
              <a:t> elde ederek hasarlı binaları hiç kaçırmamıştır. Swin Transformer, F1-Score ve ROC-AUC metriklerinde ViT'ye göre marjinal üstünlük göstermiştir. Bu sonuçlar, Transformer mimarilerinin görsel hasar tespiti görevinde son derece etkili olduğunu ortaya koymaktadır.</a:t>
            </a:r>
            <a:endParaRPr lang="en-US" sz="1200" dirty="0"/>
          </a:p>
        </p:txBody>
      </p:sp>
      <p:sp>
        <p:nvSpPr>
          <p:cNvPr id="43" name="Shape 41"/>
          <p:cNvSpPr/>
          <p:nvPr/>
        </p:nvSpPr>
        <p:spPr>
          <a:xfrm>
            <a:off x="837724" y="6785134"/>
            <a:ext cx="22860" cy="855821"/>
          </a:xfrm>
          <a:prstGeom prst="rect">
            <a:avLst/>
          </a:prstGeom>
          <a:solidFill>
            <a:srgbClr val="0A988B"/>
          </a:solidFill>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49618" y="515303"/>
            <a:ext cx="9993154" cy="358140"/>
          </a:xfrm>
          <a:prstGeom prst="rect">
            <a:avLst/>
          </a:prstGeom>
          <a:noFill/>
          <a:ln/>
        </p:spPr>
        <p:txBody>
          <a:bodyPr wrap="none" lIns="0" tIns="0" rIns="0" bIns="0" rtlCol="0" anchor="t"/>
          <a:lstStyle/>
          <a:p>
            <a:pPr algn="l" indent="0" marL="0">
              <a:lnSpc>
                <a:spcPts val="2800"/>
              </a:lnSpc>
              <a:buNone/>
            </a:pPr>
            <a:r>
              <a:rPr lang="en-US" sz="2250" dirty="0">
                <a:solidFill>
                  <a:srgbClr val="FFFFFF"/>
                </a:solidFill>
                <a:latin typeface="Unbounded" pitchFamily="34" charset="0"/>
                <a:ea typeface="Unbounded" pitchFamily="34" charset="-122"/>
                <a:cs typeface="Unbounded" pitchFamily="34" charset="-120"/>
              </a:rPr>
              <a:t>CNN Modelleri: ResNet, DenseNet ve EfficientNet Sonuçları</a:t>
            </a:r>
            <a:endParaRPr lang="en-US" sz="2250" dirty="0"/>
          </a:p>
        </p:txBody>
      </p:sp>
      <p:sp>
        <p:nvSpPr>
          <p:cNvPr id="3" name="Text 1"/>
          <p:cNvSpPr/>
          <p:nvPr/>
        </p:nvSpPr>
        <p:spPr>
          <a:xfrm>
            <a:off x="749618" y="1117044"/>
            <a:ext cx="13131165" cy="194786"/>
          </a:xfrm>
          <a:prstGeom prst="rect">
            <a:avLst/>
          </a:prstGeom>
          <a:noFill/>
          <a:ln/>
        </p:spPr>
        <p:txBody>
          <a:bodyPr wrap="none" lIns="0" tIns="0" rIns="0" bIns="0" rtlCol="0" anchor="t"/>
          <a:lstStyle/>
          <a:p>
            <a:pPr algn="l" indent="0" marL="0">
              <a:lnSpc>
                <a:spcPts val="1500"/>
              </a:lnSpc>
              <a:buNone/>
            </a:pPr>
            <a:r>
              <a:rPr lang="en-US" sz="950" dirty="0">
                <a:solidFill>
                  <a:srgbClr val="CAD6DE"/>
                </a:solidFill>
                <a:latin typeface="Cabin" pitchFamily="34" charset="0"/>
                <a:ea typeface="Cabin" pitchFamily="34" charset="-122"/>
                <a:cs typeface="Cabin" pitchFamily="34" charset="-120"/>
              </a:rPr>
              <a:t>Üç farklı CNN mimarisi test edilmiştir. DenseNet121 en güçlü CNN performansını sergilerken, EfficientNet-B0 beklenmedik şekilde daha zayıf kalmıştır.</a:t>
            </a:r>
            <a:endParaRPr lang="en-US" sz="950" dirty="0"/>
          </a:p>
        </p:txBody>
      </p:sp>
      <p:sp>
        <p:nvSpPr>
          <p:cNvPr id="4" name="Text 2"/>
          <p:cNvSpPr/>
          <p:nvPr/>
        </p:nvSpPr>
        <p:spPr>
          <a:xfrm>
            <a:off x="2138243" y="2240518"/>
            <a:ext cx="1498163" cy="304443"/>
          </a:xfrm>
          <a:prstGeom prst="rect">
            <a:avLst/>
          </a:prstGeom>
          <a:noFill/>
          <a:ln/>
        </p:spPr>
        <p:txBody>
          <a:bodyPr wrap="none" lIns="0" tIns="0" rIns="0" bIns="0" rtlCol="0" anchor="t"/>
          <a:lstStyle/>
          <a:p>
            <a:pPr algn="ctr" indent="0" marL="0">
              <a:lnSpc>
                <a:spcPts val="2350"/>
              </a:lnSpc>
              <a:buNone/>
            </a:pPr>
            <a:r>
              <a:rPr lang="en-US" sz="2350" dirty="0">
                <a:solidFill>
                  <a:srgbClr val="CAD6DE"/>
                </a:solidFill>
                <a:latin typeface="Unbounded" pitchFamily="34" charset="0"/>
                <a:ea typeface="Unbounded" pitchFamily="34" charset="-122"/>
                <a:cs typeface="Unbounded" pitchFamily="34" charset="-120"/>
              </a:rPr>
              <a:t>98.9%</a:t>
            </a:r>
            <a:endParaRPr lang="en-US" sz="2350" dirty="0"/>
          </a:p>
        </p:txBody>
      </p:sp>
      <p:pic>
        <p:nvPicPr>
          <p:cNvPr id="5" name="Image 0" descr="preencoded.png">    </p:cNvPr>
          <p:cNvPicPr>
            <a:picLocks noChangeAspect="1"/>
          </p:cNvPicPr>
          <p:nvPr/>
        </p:nvPicPr>
        <p:blipFill>
          <a:blip r:embed="rId1"/>
          <a:stretch>
            <a:fillRect/>
          </a:stretch>
        </p:blipFill>
        <p:spPr>
          <a:xfrm>
            <a:off x="1973818" y="1479233"/>
            <a:ext cx="1827133" cy="1827133"/>
          </a:xfrm>
          <a:prstGeom prst="rect">
            <a:avLst/>
          </a:prstGeom>
        </p:spPr>
      </p:pic>
      <p:sp>
        <p:nvSpPr>
          <p:cNvPr id="6" name="Text 3"/>
          <p:cNvSpPr/>
          <p:nvPr/>
        </p:nvSpPr>
        <p:spPr>
          <a:xfrm>
            <a:off x="2170867" y="3458528"/>
            <a:ext cx="1433036" cy="179189"/>
          </a:xfrm>
          <a:prstGeom prst="rect">
            <a:avLst/>
          </a:prstGeom>
          <a:noFill/>
          <a:ln/>
        </p:spPr>
        <p:txBody>
          <a:bodyPr wrap="none" lIns="0" tIns="0" rIns="0" bIns="0" rtlCol="0" anchor="t"/>
          <a:lstStyle/>
          <a:p>
            <a:pPr algn="ctr" indent="0" marL="0">
              <a:lnSpc>
                <a:spcPts val="1400"/>
              </a:lnSpc>
              <a:buNone/>
            </a:pPr>
            <a:r>
              <a:rPr lang="en-US" sz="1100" dirty="0">
                <a:solidFill>
                  <a:srgbClr val="CAD6DE"/>
                </a:solidFill>
                <a:latin typeface="Unbounded" pitchFamily="34" charset="0"/>
                <a:ea typeface="Unbounded" pitchFamily="34" charset="-122"/>
                <a:cs typeface="Unbounded" pitchFamily="34" charset="-120"/>
              </a:rPr>
              <a:t>ResNet50 Recall</a:t>
            </a:r>
            <a:endParaRPr lang="en-US" sz="1100" dirty="0"/>
          </a:p>
        </p:txBody>
      </p:sp>
      <p:sp>
        <p:nvSpPr>
          <p:cNvPr id="7" name="Text 4"/>
          <p:cNvSpPr/>
          <p:nvPr/>
        </p:nvSpPr>
        <p:spPr>
          <a:xfrm>
            <a:off x="749618" y="3710702"/>
            <a:ext cx="4275534" cy="194786"/>
          </a:xfrm>
          <a:prstGeom prst="rect">
            <a:avLst/>
          </a:prstGeom>
          <a:noFill/>
          <a:ln/>
        </p:spPr>
        <p:txBody>
          <a:bodyPr wrap="none" lIns="0" tIns="0" rIns="0" bIns="0" rtlCol="0" anchor="t"/>
          <a:lstStyle/>
          <a:p>
            <a:pPr algn="ctr" indent="0" marL="0">
              <a:lnSpc>
                <a:spcPts val="1500"/>
              </a:lnSpc>
              <a:buNone/>
            </a:pPr>
            <a:r>
              <a:rPr lang="en-US" sz="950" dirty="0">
                <a:solidFill>
                  <a:srgbClr val="CAD6DE"/>
                </a:solidFill>
                <a:latin typeface="Cabin" pitchFamily="34" charset="0"/>
                <a:ea typeface="Cabin" pitchFamily="34" charset="-122"/>
                <a:cs typeface="Cabin" pitchFamily="34" charset="-120"/>
              </a:rPr>
              <a:t>Yüksek tespit oranı</a:t>
            </a:r>
            <a:endParaRPr lang="en-US" sz="950" dirty="0"/>
          </a:p>
        </p:txBody>
      </p:sp>
      <p:sp>
        <p:nvSpPr>
          <p:cNvPr id="8" name="Text 5"/>
          <p:cNvSpPr/>
          <p:nvPr/>
        </p:nvSpPr>
        <p:spPr>
          <a:xfrm>
            <a:off x="6565940" y="2240518"/>
            <a:ext cx="1498163" cy="304443"/>
          </a:xfrm>
          <a:prstGeom prst="rect">
            <a:avLst/>
          </a:prstGeom>
          <a:noFill/>
          <a:ln/>
        </p:spPr>
        <p:txBody>
          <a:bodyPr wrap="none" lIns="0" tIns="0" rIns="0" bIns="0" rtlCol="0" anchor="t"/>
          <a:lstStyle/>
          <a:p>
            <a:pPr algn="ctr" indent="0" marL="0">
              <a:lnSpc>
                <a:spcPts val="2350"/>
              </a:lnSpc>
              <a:buNone/>
            </a:pPr>
            <a:r>
              <a:rPr lang="en-US" sz="2350" dirty="0">
                <a:solidFill>
                  <a:srgbClr val="CAD6DE"/>
                </a:solidFill>
                <a:latin typeface="Unbounded" pitchFamily="34" charset="0"/>
                <a:ea typeface="Unbounded" pitchFamily="34" charset="-122"/>
                <a:cs typeface="Unbounded" pitchFamily="34" charset="-120"/>
              </a:rPr>
              <a:t>99.5%</a:t>
            </a:r>
            <a:endParaRPr lang="en-US" sz="2350" dirty="0"/>
          </a:p>
        </p:txBody>
      </p:sp>
      <p:pic>
        <p:nvPicPr>
          <p:cNvPr id="9" name="Image 1" descr="preencoded.png">    </p:cNvPr>
          <p:cNvPicPr>
            <a:picLocks noChangeAspect="1"/>
          </p:cNvPicPr>
          <p:nvPr/>
        </p:nvPicPr>
        <p:blipFill>
          <a:blip r:embed="rId2"/>
          <a:stretch>
            <a:fillRect/>
          </a:stretch>
        </p:blipFill>
        <p:spPr>
          <a:xfrm>
            <a:off x="6401514" y="1479233"/>
            <a:ext cx="1827133" cy="1827133"/>
          </a:xfrm>
          <a:prstGeom prst="rect">
            <a:avLst/>
          </a:prstGeom>
        </p:spPr>
      </p:pic>
      <p:sp>
        <p:nvSpPr>
          <p:cNvPr id="10" name="Text 6"/>
          <p:cNvSpPr/>
          <p:nvPr/>
        </p:nvSpPr>
        <p:spPr>
          <a:xfrm>
            <a:off x="6494026" y="3458528"/>
            <a:ext cx="1642229" cy="179189"/>
          </a:xfrm>
          <a:prstGeom prst="rect">
            <a:avLst/>
          </a:prstGeom>
          <a:noFill/>
          <a:ln/>
        </p:spPr>
        <p:txBody>
          <a:bodyPr wrap="none" lIns="0" tIns="0" rIns="0" bIns="0" rtlCol="0" anchor="t"/>
          <a:lstStyle/>
          <a:p>
            <a:pPr algn="ctr" indent="0" marL="0">
              <a:lnSpc>
                <a:spcPts val="1400"/>
              </a:lnSpc>
              <a:buNone/>
            </a:pPr>
            <a:r>
              <a:rPr lang="en-US" sz="1100" dirty="0">
                <a:solidFill>
                  <a:srgbClr val="CAD6DE"/>
                </a:solidFill>
                <a:latin typeface="Unbounded" pitchFamily="34" charset="0"/>
                <a:ea typeface="Unbounded" pitchFamily="34" charset="-122"/>
                <a:cs typeface="Unbounded" pitchFamily="34" charset="-120"/>
              </a:rPr>
              <a:t>DenseNet121 Recall</a:t>
            </a:r>
            <a:endParaRPr lang="en-US" sz="1100" dirty="0"/>
          </a:p>
        </p:txBody>
      </p:sp>
      <p:sp>
        <p:nvSpPr>
          <p:cNvPr id="11" name="Text 7"/>
          <p:cNvSpPr/>
          <p:nvPr/>
        </p:nvSpPr>
        <p:spPr>
          <a:xfrm>
            <a:off x="5177314" y="3710702"/>
            <a:ext cx="4275653" cy="194786"/>
          </a:xfrm>
          <a:prstGeom prst="rect">
            <a:avLst/>
          </a:prstGeom>
          <a:noFill/>
          <a:ln/>
        </p:spPr>
        <p:txBody>
          <a:bodyPr wrap="none" lIns="0" tIns="0" rIns="0" bIns="0" rtlCol="0" anchor="t"/>
          <a:lstStyle/>
          <a:p>
            <a:pPr algn="ctr" indent="0" marL="0">
              <a:lnSpc>
                <a:spcPts val="1500"/>
              </a:lnSpc>
              <a:buNone/>
            </a:pPr>
            <a:r>
              <a:rPr lang="en-US" sz="950" dirty="0">
                <a:solidFill>
                  <a:srgbClr val="CAD6DE"/>
                </a:solidFill>
                <a:latin typeface="Cabin" pitchFamily="34" charset="0"/>
                <a:ea typeface="Cabin" pitchFamily="34" charset="-122"/>
                <a:cs typeface="Cabin" pitchFamily="34" charset="-120"/>
              </a:rPr>
              <a:t>En iyi CNN performansı</a:t>
            </a:r>
            <a:endParaRPr lang="en-US" sz="950" dirty="0"/>
          </a:p>
        </p:txBody>
      </p:sp>
      <p:sp>
        <p:nvSpPr>
          <p:cNvPr id="12" name="Text 8"/>
          <p:cNvSpPr/>
          <p:nvPr/>
        </p:nvSpPr>
        <p:spPr>
          <a:xfrm>
            <a:off x="10993755" y="2240518"/>
            <a:ext cx="1498163" cy="304443"/>
          </a:xfrm>
          <a:prstGeom prst="rect">
            <a:avLst/>
          </a:prstGeom>
          <a:noFill/>
          <a:ln/>
        </p:spPr>
        <p:txBody>
          <a:bodyPr wrap="none" lIns="0" tIns="0" rIns="0" bIns="0" rtlCol="0" anchor="t"/>
          <a:lstStyle/>
          <a:p>
            <a:pPr algn="ctr" indent="0" marL="0">
              <a:lnSpc>
                <a:spcPts val="2350"/>
              </a:lnSpc>
              <a:buNone/>
            </a:pPr>
            <a:r>
              <a:rPr lang="en-US" sz="2350" dirty="0">
                <a:solidFill>
                  <a:srgbClr val="CAD6DE"/>
                </a:solidFill>
                <a:latin typeface="Unbounded" pitchFamily="34" charset="0"/>
                <a:ea typeface="Unbounded" pitchFamily="34" charset="-122"/>
                <a:cs typeface="Unbounded" pitchFamily="34" charset="-120"/>
              </a:rPr>
              <a:t>96.2%</a:t>
            </a:r>
            <a:endParaRPr lang="en-US" sz="2350" dirty="0"/>
          </a:p>
        </p:txBody>
      </p:sp>
      <p:pic>
        <p:nvPicPr>
          <p:cNvPr id="13" name="Image 2" descr="preencoded.png">    </p:cNvPr>
          <p:cNvPicPr>
            <a:picLocks noChangeAspect="1"/>
          </p:cNvPicPr>
          <p:nvPr/>
        </p:nvPicPr>
        <p:blipFill>
          <a:blip r:embed="rId3"/>
          <a:stretch>
            <a:fillRect/>
          </a:stretch>
        </p:blipFill>
        <p:spPr>
          <a:xfrm>
            <a:off x="10829330" y="1479233"/>
            <a:ext cx="1827133" cy="1827133"/>
          </a:xfrm>
          <a:prstGeom prst="rect">
            <a:avLst/>
          </a:prstGeom>
        </p:spPr>
      </p:pic>
      <p:sp>
        <p:nvSpPr>
          <p:cNvPr id="14" name="Text 9"/>
          <p:cNvSpPr/>
          <p:nvPr/>
        </p:nvSpPr>
        <p:spPr>
          <a:xfrm>
            <a:off x="10949345" y="3458528"/>
            <a:ext cx="1587222" cy="179189"/>
          </a:xfrm>
          <a:prstGeom prst="rect">
            <a:avLst/>
          </a:prstGeom>
          <a:noFill/>
          <a:ln/>
        </p:spPr>
        <p:txBody>
          <a:bodyPr wrap="none" lIns="0" tIns="0" rIns="0" bIns="0" rtlCol="0" anchor="t"/>
          <a:lstStyle/>
          <a:p>
            <a:pPr algn="ctr" indent="0" marL="0">
              <a:lnSpc>
                <a:spcPts val="1400"/>
              </a:lnSpc>
              <a:buNone/>
            </a:pPr>
            <a:r>
              <a:rPr lang="en-US" sz="1100" dirty="0">
                <a:solidFill>
                  <a:srgbClr val="CAD6DE"/>
                </a:solidFill>
                <a:latin typeface="Unbounded" pitchFamily="34" charset="0"/>
                <a:ea typeface="Unbounded" pitchFamily="34" charset="-122"/>
                <a:cs typeface="Unbounded" pitchFamily="34" charset="-120"/>
              </a:rPr>
              <a:t>EfficientNet Recall</a:t>
            </a:r>
            <a:endParaRPr lang="en-US" sz="1100" dirty="0"/>
          </a:p>
        </p:txBody>
      </p:sp>
      <p:sp>
        <p:nvSpPr>
          <p:cNvPr id="15" name="Text 10"/>
          <p:cNvSpPr/>
          <p:nvPr/>
        </p:nvSpPr>
        <p:spPr>
          <a:xfrm>
            <a:off x="9605129" y="3710702"/>
            <a:ext cx="4275653" cy="194786"/>
          </a:xfrm>
          <a:prstGeom prst="rect">
            <a:avLst/>
          </a:prstGeom>
          <a:noFill/>
          <a:ln/>
        </p:spPr>
        <p:txBody>
          <a:bodyPr wrap="none" lIns="0" tIns="0" rIns="0" bIns="0" rtlCol="0" anchor="t"/>
          <a:lstStyle/>
          <a:p>
            <a:pPr algn="ctr" indent="0" marL="0">
              <a:lnSpc>
                <a:spcPts val="1500"/>
              </a:lnSpc>
              <a:buNone/>
            </a:pPr>
            <a:r>
              <a:rPr lang="en-US" sz="950" dirty="0">
                <a:solidFill>
                  <a:srgbClr val="CAD6DE"/>
                </a:solidFill>
                <a:latin typeface="Cabin" pitchFamily="34" charset="0"/>
                <a:ea typeface="Cabin" pitchFamily="34" charset="-122"/>
                <a:cs typeface="Cabin" pitchFamily="34" charset="-120"/>
              </a:rPr>
              <a:t>Görece düşük performans</a:t>
            </a:r>
            <a:endParaRPr lang="en-US" sz="950" dirty="0"/>
          </a:p>
        </p:txBody>
      </p:sp>
      <p:sp>
        <p:nvSpPr>
          <p:cNvPr id="16" name="Text 11"/>
          <p:cNvSpPr/>
          <p:nvPr/>
        </p:nvSpPr>
        <p:spPr>
          <a:xfrm>
            <a:off x="749618" y="4164330"/>
            <a:ext cx="3043357" cy="179189"/>
          </a:xfrm>
          <a:prstGeom prst="rect">
            <a:avLst/>
          </a:prstGeom>
          <a:noFill/>
          <a:ln/>
        </p:spPr>
        <p:txBody>
          <a:bodyPr wrap="none" lIns="0" tIns="0" rIns="0" bIns="0" rtlCol="0" anchor="t"/>
          <a:lstStyle/>
          <a:p>
            <a:pPr algn="l" indent="0" marL="0">
              <a:lnSpc>
                <a:spcPts val="1400"/>
              </a:lnSpc>
              <a:buNone/>
            </a:pPr>
            <a:r>
              <a:rPr lang="en-US" sz="1100" dirty="0">
                <a:solidFill>
                  <a:srgbClr val="FFFFFF"/>
                </a:solidFill>
                <a:latin typeface="Unbounded" pitchFamily="34" charset="0"/>
                <a:ea typeface="Unbounded" pitchFamily="34" charset="-122"/>
                <a:cs typeface="Unbounded" pitchFamily="34" charset="-120"/>
              </a:rPr>
              <a:t>CNN Modelleri Detaylı Karşılaştırma</a:t>
            </a:r>
            <a:endParaRPr lang="en-US" sz="1100" dirty="0"/>
          </a:p>
        </p:txBody>
      </p:sp>
      <p:sp>
        <p:nvSpPr>
          <p:cNvPr id="17" name="Shape 12"/>
          <p:cNvSpPr/>
          <p:nvPr/>
        </p:nvSpPr>
        <p:spPr>
          <a:xfrm>
            <a:off x="749618" y="4480560"/>
            <a:ext cx="6416993" cy="2151221"/>
          </a:xfrm>
          <a:prstGeom prst="roundRect">
            <a:avLst>
              <a:gd name="adj" fmla="val 849"/>
            </a:avLst>
          </a:prstGeom>
          <a:noFill/>
          <a:ln w="7620">
            <a:solidFill>
              <a:srgbClr val="FFFFFF">
                <a:alpha val="24000"/>
              </a:srgbClr>
            </a:solidFill>
            <a:prstDash val="solid"/>
          </a:ln>
        </p:spPr>
      </p:sp>
      <p:sp>
        <p:nvSpPr>
          <p:cNvPr id="18" name="Shape 13"/>
          <p:cNvSpPr/>
          <p:nvPr/>
        </p:nvSpPr>
        <p:spPr>
          <a:xfrm>
            <a:off x="757238" y="4488180"/>
            <a:ext cx="6401753" cy="355997"/>
          </a:xfrm>
          <a:prstGeom prst="rect">
            <a:avLst/>
          </a:prstGeom>
          <a:solidFill>
            <a:srgbClr val="FFFFFF">
              <a:alpha val="4000"/>
            </a:srgbClr>
          </a:solidFill>
          <a:ln/>
        </p:spPr>
      </p:sp>
      <p:sp>
        <p:nvSpPr>
          <p:cNvPr id="19" name="Text 14"/>
          <p:cNvSpPr/>
          <p:nvPr/>
        </p:nvSpPr>
        <p:spPr>
          <a:xfrm>
            <a:off x="879396" y="4568785"/>
            <a:ext cx="1993106" cy="194786"/>
          </a:xfrm>
          <a:prstGeom prst="rect">
            <a:avLst/>
          </a:prstGeom>
          <a:noFill/>
          <a:ln/>
        </p:spPr>
        <p:txBody>
          <a:bodyPr wrap="none" lIns="0" tIns="0" rIns="0" bIns="0" rtlCol="0" anchor="t"/>
          <a:lstStyle/>
          <a:p>
            <a:pPr algn="l" indent="0" marL="0">
              <a:lnSpc>
                <a:spcPts val="1500"/>
              </a:lnSpc>
              <a:buNone/>
            </a:pPr>
            <a:r>
              <a:rPr lang="en-US" sz="950" b="1" dirty="0">
                <a:solidFill>
                  <a:srgbClr val="CAD6DE"/>
                </a:solidFill>
                <a:latin typeface="Cabin" pitchFamily="34" charset="0"/>
                <a:ea typeface="Cabin" pitchFamily="34" charset="-122"/>
                <a:cs typeface="Cabin" pitchFamily="34" charset="-120"/>
              </a:rPr>
              <a:t>Metrik</a:t>
            </a:r>
            <a:endParaRPr lang="en-US" sz="950" dirty="0"/>
          </a:p>
        </p:txBody>
      </p:sp>
      <p:sp>
        <p:nvSpPr>
          <p:cNvPr id="20" name="Text 15"/>
          <p:cNvSpPr/>
          <p:nvPr/>
        </p:nvSpPr>
        <p:spPr>
          <a:xfrm>
            <a:off x="3123724" y="4568785"/>
            <a:ext cx="1157049" cy="194786"/>
          </a:xfrm>
          <a:prstGeom prst="rect">
            <a:avLst/>
          </a:prstGeom>
          <a:noFill/>
          <a:ln/>
        </p:spPr>
        <p:txBody>
          <a:bodyPr wrap="none" lIns="0" tIns="0" rIns="0" bIns="0" rtlCol="0" anchor="t"/>
          <a:lstStyle/>
          <a:p>
            <a:pPr algn="l" indent="0" marL="0">
              <a:lnSpc>
                <a:spcPts val="1500"/>
              </a:lnSpc>
              <a:buNone/>
            </a:pPr>
            <a:r>
              <a:rPr lang="en-US" sz="950" b="1" dirty="0">
                <a:solidFill>
                  <a:srgbClr val="CAD6DE"/>
                </a:solidFill>
                <a:latin typeface="Cabin" pitchFamily="34" charset="0"/>
                <a:ea typeface="Cabin" pitchFamily="34" charset="-122"/>
                <a:cs typeface="Cabin" pitchFamily="34" charset="-120"/>
              </a:rPr>
              <a:t>ResNet50</a:t>
            </a:r>
            <a:endParaRPr lang="en-US" sz="950" dirty="0"/>
          </a:p>
        </p:txBody>
      </p:sp>
      <p:sp>
        <p:nvSpPr>
          <p:cNvPr id="21" name="Text 16"/>
          <p:cNvSpPr/>
          <p:nvPr/>
        </p:nvSpPr>
        <p:spPr>
          <a:xfrm>
            <a:off x="4531995" y="4568785"/>
            <a:ext cx="1157049" cy="194786"/>
          </a:xfrm>
          <a:prstGeom prst="rect">
            <a:avLst/>
          </a:prstGeom>
          <a:noFill/>
          <a:ln/>
        </p:spPr>
        <p:txBody>
          <a:bodyPr wrap="none" lIns="0" tIns="0" rIns="0" bIns="0" rtlCol="0" anchor="t"/>
          <a:lstStyle/>
          <a:p>
            <a:pPr algn="l" indent="0" marL="0">
              <a:lnSpc>
                <a:spcPts val="1500"/>
              </a:lnSpc>
              <a:buNone/>
            </a:pPr>
            <a:r>
              <a:rPr lang="en-US" sz="950" b="1" dirty="0">
                <a:solidFill>
                  <a:srgbClr val="CAD6DE"/>
                </a:solidFill>
                <a:latin typeface="Cabin" pitchFamily="34" charset="0"/>
                <a:ea typeface="Cabin" pitchFamily="34" charset="-122"/>
                <a:cs typeface="Cabin" pitchFamily="34" charset="-120"/>
              </a:rPr>
              <a:t>DenseNet121</a:t>
            </a:r>
            <a:endParaRPr lang="en-US" sz="950" dirty="0"/>
          </a:p>
        </p:txBody>
      </p:sp>
      <p:sp>
        <p:nvSpPr>
          <p:cNvPr id="22" name="Text 17"/>
          <p:cNvSpPr/>
          <p:nvPr/>
        </p:nvSpPr>
        <p:spPr>
          <a:xfrm>
            <a:off x="5940266" y="4568785"/>
            <a:ext cx="1096923" cy="194786"/>
          </a:xfrm>
          <a:prstGeom prst="rect">
            <a:avLst/>
          </a:prstGeom>
          <a:noFill/>
          <a:ln/>
        </p:spPr>
        <p:txBody>
          <a:bodyPr wrap="none" lIns="0" tIns="0" rIns="0" bIns="0" rtlCol="0" anchor="t"/>
          <a:lstStyle/>
          <a:p>
            <a:pPr algn="l" indent="0" marL="0">
              <a:lnSpc>
                <a:spcPts val="1500"/>
              </a:lnSpc>
              <a:buNone/>
            </a:pPr>
            <a:r>
              <a:rPr lang="en-US" sz="950" b="1" dirty="0">
                <a:solidFill>
                  <a:srgbClr val="CAD6DE"/>
                </a:solidFill>
                <a:latin typeface="Cabin" pitchFamily="34" charset="0"/>
                <a:ea typeface="Cabin" pitchFamily="34" charset="-122"/>
                <a:cs typeface="Cabin" pitchFamily="34" charset="-120"/>
              </a:rPr>
              <a:t>EfficientNet-B0</a:t>
            </a:r>
            <a:endParaRPr lang="en-US" sz="950" dirty="0"/>
          </a:p>
        </p:txBody>
      </p:sp>
      <p:sp>
        <p:nvSpPr>
          <p:cNvPr id="23" name="Shape 18"/>
          <p:cNvSpPr/>
          <p:nvPr/>
        </p:nvSpPr>
        <p:spPr>
          <a:xfrm>
            <a:off x="757238" y="4844177"/>
            <a:ext cx="6401753" cy="355997"/>
          </a:xfrm>
          <a:prstGeom prst="rect">
            <a:avLst/>
          </a:prstGeom>
          <a:solidFill>
            <a:srgbClr val="000000">
              <a:alpha val="4000"/>
            </a:srgbClr>
          </a:solidFill>
          <a:ln/>
        </p:spPr>
      </p:sp>
      <p:sp>
        <p:nvSpPr>
          <p:cNvPr id="24" name="Text 19"/>
          <p:cNvSpPr/>
          <p:nvPr/>
        </p:nvSpPr>
        <p:spPr>
          <a:xfrm>
            <a:off x="879396" y="4924782"/>
            <a:ext cx="1993106" cy="194786"/>
          </a:xfrm>
          <a:prstGeom prst="rect">
            <a:avLst/>
          </a:prstGeom>
          <a:noFill/>
          <a:ln/>
        </p:spPr>
        <p:txBody>
          <a:bodyPr wrap="none" lIns="0" tIns="0" rIns="0" bIns="0" rtlCol="0" anchor="t"/>
          <a:lstStyle/>
          <a:p>
            <a:pPr algn="l" indent="0" marL="0">
              <a:lnSpc>
                <a:spcPts val="1500"/>
              </a:lnSpc>
              <a:buNone/>
            </a:pPr>
            <a:r>
              <a:rPr lang="en-US" sz="950" dirty="0">
                <a:solidFill>
                  <a:srgbClr val="CAD6DE"/>
                </a:solidFill>
                <a:latin typeface="Cabin" pitchFamily="34" charset="0"/>
                <a:ea typeface="Cabin" pitchFamily="34" charset="-122"/>
                <a:cs typeface="Cabin" pitchFamily="34" charset="-120"/>
              </a:rPr>
              <a:t>Accuracy</a:t>
            </a:r>
            <a:endParaRPr lang="en-US" sz="950" dirty="0"/>
          </a:p>
        </p:txBody>
      </p:sp>
      <p:sp>
        <p:nvSpPr>
          <p:cNvPr id="25" name="Text 20"/>
          <p:cNvSpPr/>
          <p:nvPr/>
        </p:nvSpPr>
        <p:spPr>
          <a:xfrm>
            <a:off x="3123724" y="4924782"/>
            <a:ext cx="1157049" cy="194786"/>
          </a:xfrm>
          <a:prstGeom prst="rect">
            <a:avLst/>
          </a:prstGeom>
          <a:noFill/>
          <a:ln/>
        </p:spPr>
        <p:txBody>
          <a:bodyPr wrap="none" lIns="0" tIns="0" rIns="0" bIns="0" rtlCol="0" anchor="t"/>
          <a:lstStyle/>
          <a:p>
            <a:pPr algn="l" indent="0" marL="0">
              <a:lnSpc>
                <a:spcPts val="1500"/>
              </a:lnSpc>
              <a:buNone/>
            </a:pPr>
            <a:r>
              <a:rPr lang="en-US" sz="950" dirty="0">
                <a:solidFill>
                  <a:srgbClr val="CAD6DE"/>
                </a:solidFill>
                <a:latin typeface="Cabin" pitchFamily="34" charset="0"/>
                <a:ea typeface="Cabin" pitchFamily="34" charset="-122"/>
                <a:cs typeface="Cabin" pitchFamily="34" charset="-120"/>
              </a:rPr>
              <a:t>0.9781</a:t>
            </a:r>
            <a:endParaRPr lang="en-US" sz="950" dirty="0"/>
          </a:p>
        </p:txBody>
      </p:sp>
      <p:sp>
        <p:nvSpPr>
          <p:cNvPr id="26" name="Text 21"/>
          <p:cNvSpPr/>
          <p:nvPr/>
        </p:nvSpPr>
        <p:spPr>
          <a:xfrm>
            <a:off x="4531995" y="4924782"/>
            <a:ext cx="1157049" cy="194786"/>
          </a:xfrm>
          <a:prstGeom prst="rect">
            <a:avLst/>
          </a:prstGeom>
          <a:noFill/>
          <a:ln/>
        </p:spPr>
        <p:txBody>
          <a:bodyPr wrap="none" lIns="0" tIns="0" rIns="0" bIns="0" rtlCol="0" anchor="t"/>
          <a:lstStyle/>
          <a:p>
            <a:pPr algn="l" indent="0" marL="0">
              <a:lnSpc>
                <a:spcPts val="1500"/>
              </a:lnSpc>
              <a:buNone/>
            </a:pPr>
            <a:r>
              <a:rPr lang="en-US" sz="950" b="1" dirty="0">
                <a:solidFill>
                  <a:srgbClr val="FFBC8F"/>
                </a:solidFill>
                <a:latin typeface="Cabin" pitchFamily="34" charset="0"/>
                <a:ea typeface="Cabin" pitchFamily="34" charset="-122"/>
                <a:cs typeface="Cabin" pitchFamily="34" charset="-120"/>
              </a:rPr>
              <a:t>0.9927</a:t>
            </a:r>
            <a:endParaRPr lang="en-US" sz="950" dirty="0"/>
          </a:p>
        </p:txBody>
      </p:sp>
      <p:sp>
        <p:nvSpPr>
          <p:cNvPr id="27" name="Text 22"/>
          <p:cNvSpPr/>
          <p:nvPr/>
        </p:nvSpPr>
        <p:spPr>
          <a:xfrm>
            <a:off x="5940266" y="4924782"/>
            <a:ext cx="1096923" cy="194786"/>
          </a:xfrm>
          <a:prstGeom prst="rect">
            <a:avLst/>
          </a:prstGeom>
          <a:noFill/>
          <a:ln/>
        </p:spPr>
        <p:txBody>
          <a:bodyPr wrap="none" lIns="0" tIns="0" rIns="0" bIns="0" rtlCol="0" anchor="t"/>
          <a:lstStyle/>
          <a:p>
            <a:pPr algn="l" indent="0" marL="0">
              <a:lnSpc>
                <a:spcPts val="1500"/>
              </a:lnSpc>
              <a:buNone/>
            </a:pPr>
            <a:r>
              <a:rPr lang="en-US" sz="950" dirty="0">
                <a:solidFill>
                  <a:srgbClr val="CAD6DE"/>
                </a:solidFill>
                <a:latin typeface="Cabin" pitchFamily="34" charset="0"/>
                <a:ea typeface="Cabin" pitchFamily="34" charset="-122"/>
                <a:cs typeface="Cabin" pitchFamily="34" charset="-120"/>
              </a:rPr>
              <a:t>0.9709</a:t>
            </a:r>
            <a:endParaRPr lang="en-US" sz="950" dirty="0"/>
          </a:p>
        </p:txBody>
      </p:sp>
      <p:sp>
        <p:nvSpPr>
          <p:cNvPr id="28" name="Shape 23"/>
          <p:cNvSpPr/>
          <p:nvPr/>
        </p:nvSpPr>
        <p:spPr>
          <a:xfrm>
            <a:off x="757238" y="5200174"/>
            <a:ext cx="6401753" cy="355997"/>
          </a:xfrm>
          <a:prstGeom prst="rect">
            <a:avLst/>
          </a:prstGeom>
          <a:solidFill>
            <a:srgbClr val="FFFFFF">
              <a:alpha val="4000"/>
            </a:srgbClr>
          </a:solidFill>
          <a:ln/>
        </p:spPr>
      </p:sp>
      <p:sp>
        <p:nvSpPr>
          <p:cNvPr id="29" name="Text 24"/>
          <p:cNvSpPr/>
          <p:nvPr/>
        </p:nvSpPr>
        <p:spPr>
          <a:xfrm>
            <a:off x="879396" y="5280779"/>
            <a:ext cx="1993106" cy="194786"/>
          </a:xfrm>
          <a:prstGeom prst="rect">
            <a:avLst/>
          </a:prstGeom>
          <a:noFill/>
          <a:ln/>
        </p:spPr>
        <p:txBody>
          <a:bodyPr wrap="none" lIns="0" tIns="0" rIns="0" bIns="0" rtlCol="0" anchor="t"/>
          <a:lstStyle/>
          <a:p>
            <a:pPr algn="l" indent="0" marL="0">
              <a:lnSpc>
                <a:spcPts val="1500"/>
              </a:lnSpc>
              <a:buNone/>
            </a:pPr>
            <a:r>
              <a:rPr lang="en-US" sz="950" dirty="0">
                <a:solidFill>
                  <a:srgbClr val="CAD6DE"/>
                </a:solidFill>
                <a:latin typeface="Cabin" pitchFamily="34" charset="0"/>
                <a:ea typeface="Cabin" pitchFamily="34" charset="-122"/>
                <a:cs typeface="Cabin" pitchFamily="34" charset="-120"/>
              </a:rPr>
              <a:t>Precision</a:t>
            </a:r>
            <a:endParaRPr lang="en-US" sz="950" dirty="0"/>
          </a:p>
        </p:txBody>
      </p:sp>
      <p:sp>
        <p:nvSpPr>
          <p:cNvPr id="30" name="Text 25"/>
          <p:cNvSpPr/>
          <p:nvPr/>
        </p:nvSpPr>
        <p:spPr>
          <a:xfrm>
            <a:off x="3123724" y="5280779"/>
            <a:ext cx="1157049" cy="194786"/>
          </a:xfrm>
          <a:prstGeom prst="rect">
            <a:avLst/>
          </a:prstGeom>
          <a:noFill/>
          <a:ln/>
        </p:spPr>
        <p:txBody>
          <a:bodyPr wrap="none" lIns="0" tIns="0" rIns="0" bIns="0" rtlCol="0" anchor="t"/>
          <a:lstStyle/>
          <a:p>
            <a:pPr algn="l" indent="0" marL="0">
              <a:lnSpc>
                <a:spcPts val="1500"/>
              </a:lnSpc>
              <a:buNone/>
            </a:pPr>
            <a:r>
              <a:rPr lang="en-US" sz="950" dirty="0">
                <a:solidFill>
                  <a:srgbClr val="CAD6DE"/>
                </a:solidFill>
                <a:latin typeface="Cabin" pitchFamily="34" charset="0"/>
                <a:ea typeface="Cabin" pitchFamily="34" charset="-122"/>
                <a:cs typeface="Cabin" pitchFamily="34" charset="-120"/>
              </a:rPr>
              <a:t>0.9688</a:t>
            </a:r>
            <a:endParaRPr lang="en-US" sz="950" dirty="0"/>
          </a:p>
        </p:txBody>
      </p:sp>
      <p:sp>
        <p:nvSpPr>
          <p:cNvPr id="31" name="Text 26"/>
          <p:cNvSpPr/>
          <p:nvPr/>
        </p:nvSpPr>
        <p:spPr>
          <a:xfrm>
            <a:off x="4531995" y="5280779"/>
            <a:ext cx="1157049" cy="194786"/>
          </a:xfrm>
          <a:prstGeom prst="rect">
            <a:avLst/>
          </a:prstGeom>
          <a:noFill/>
          <a:ln/>
        </p:spPr>
        <p:txBody>
          <a:bodyPr wrap="none" lIns="0" tIns="0" rIns="0" bIns="0" rtlCol="0" anchor="t"/>
          <a:lstStyle/>
          <a:p>
            <a:pPr algn="l" indent="0" marL="0">
              <a:lnSpc>
                <a:spcPts val="1500"/>
              </a:lnSpc>
              <a:buNone/>
            </a:pPr>
            <a:r>
              <a:rPr lang="en-US" sz="950" b="1" dirty="0">
                <a:solidFill>
                  <a:srgbClr val="FFBC8F"/>
                </a:solidFill>
                <a:latin typeface="Cabin" pitchFamily="34" charset="0"/>
                <a:ea typeface="Cabin" pitchFamily="34" charset="-122"/>
                <a:cs typeface="Cabin" pitchFamily="34" charset="-120"/>
              </a:rPr>
              <a:t>0.9895</a:t>
            </a:r>
            <a:endParaRPr lang="en-US" sz="950" dirty="0"/>
          </a:p>
        </p:txBody>
      </p:sp>
      <p:sp>
        <p:nvSpPr>
          <p:cNvPr id="32" name="Text 27"/>
          <p:cNvSpPr/>
          <p:nvPr/>
        </p:nvSpPr>
        <p:spPr>
          <a:xfrm>
            <a:off x="5940266" y="5280779"/>
            <a:ext cx="1096923" cy="194786"/>
          </a:xfrm>
          <a:prstGeom prst="rect">
            <a:avLst/>
          </a:prstGeom>
          <a:noFill/>
          <a:ln/>
        </p:spPr>
        <p:txBody>
          <a:bodyPr wrap="none" lIns="0" tIns="0" rIns="0" bIns="0" rtlCol="0" anchor="t"/>
          <a:lstStyle/>
          <a:p>
            <a:pPr algn="l" indent="0" marL="0">
              <a:lnSpc>
                <a:spcPts val="1500"/>
              </a:lnSpc>
              <a:buNone/>
            </a:pPr>
            <a:r>
              <a:rPr lang="en-US" sz="950" dirty="0">
                <a:solidFill>
                  <a:srgbClr val="CAD6DE"/>
                </a:solidFill>
                <a:latin typeface="Cabin" pitchFamily="34" charset="0"/>
                <a:ea typeface="Cabin" pitchFamily="34" charset="-122"/>
                <a:cs typeface="Cabin" pitchFamily="34" charset="-120"/>
              </a:rPr>
              <a:t>0.9784</a:t>
            </a:r>
            <a:endParaRPr lang="en-US" sz="950" dirty="0"/>
          </a:p>
        </p:txBody>
      </p:sp>
      <p:sp>
        <p:nvSpPr>
          <p:cNvPr id="33" name="Shape 28"/>
          <p:cNvSpPr/>
          <p:nvPr/>
        </p:nvSpPr>
        <p:spPr>
          <a:xfrm>
            <a:off x="757238" y="5556171"/>
            <a:ext cx="6401753" cy="355997"/>
          </a:xfrm>
          <a:prstGeom prst="rect">
            <a:avLst/>
          </a:prstGeom>
          <a:solidFill>
            <a:srgbClr val="000000">
              <a:alpha val="4000"/>
            </a:srgbClr>
          </a:solidFill>
          <a:ln/>
        </p:spPr>
      </p:sp>
      <p:sp>
        <p:nvSpPr>
          <p:cNvPr id="34" name="Text 29"/>
          <p:cNvSpPr/>
          <p:nvPr/>
        </p:nvSpPr>
        <p:spPr>
          <a:xfrm>
            <a:off x="879396" y="5636776"/>
            <a:ext cx="1993106" cy="194786"/>
          </a:xfrm>
          <a:prstGeom prst="rect">
            <a:avLst/>
          </a:prstGeom>
          <a:noFill/>
          <a:ln/>
        </p:spPr>
        <p:txBody>
          <a:bodyPr wrap="none" lIns="0" tIns="0" rIns="0" bIns="0" rtlCol="0" anchor="t"/>
          <a:lstStyle/>
          <a:p>
            <a:pPr algn="l" indent="0" marL="0">
              <a:lnSpc>
                <a:spcPts val="1500"/>
              </a:lnSpc>
              <a:buNone/>
            </a:pPr>
            <a:r>
              <a:rPr lang="en-US" sz="950" dirty="0">
                <a:solidFill>
                  <a:srgbClr val="CAD6DE"/>
                </a:solidFill>
                <a:latin typeface="Cabin" pitchFamily="34" charset="0"/>
                <a:ea typeface="Cabin" pitchFamily="34" charset="-122"/>
                <a:cs typeface="Cabin" pitchFamily="34" charset="-120"/>
              </a:rPr>
              <a:t>Recall</a:t>
            </a:r>
            <a:endParaRPr lang="en-US" sz="950" dirty="0"/>
          </a:p>
        </p:txBody>
      </p:sp>
      <p:sp>
        <p:nvSpPr>
          <p:cNvPr id="35" name="Text 30"/>
          <p:cNvSpPr/>
          <p:nvPr/>
        </p:nvSpPr>
        <p:spPr>
          <a:xfrm>
            <a:off x="3123724" y="5636776"/>
            <a:ext cx="1157049" cy="194786"/>
          </a:xfrm>
          <a:prstGeom prst="rect">
            <a:avLst/>
          </a:prstGeom>
          <a:noFill/>
          <a:ln/>
        </p:spPr>
        <p:txBody>
          <a:bodyPr wrap="none" lIns="0" tIns="0" rIns="0" bIns="0" rtlCol="0" anchor="t"/>
          <a:lstStyle/>
          <a:p>
            <a:pPr algn="l" indent="0" marL="0">
              <a:lnSpc>
                <a:spcPts val="1500"/>
              </a:lnSpc>
              <a:buNone/>
            </a:pPr>
            <a:r>
              <a:rPr lang="en-US" sz="950" dirty="0">
                <a:solidFill>
                  <a:srgbClr val="CAD6DE"/>
                </a:solidFill>
                <a:latin typeface="Cabin" pitchFamily="34" charset="0"/>
                <a:ea typeface="Cabin" pitchFamily="34" charset="-122"/>
                <a:cs typeface="Cabin" pitchFamily="34" charset="-120"/>
              </a:rPr>
              <a:t>0.9892</a:t>
            </a:r>
            <a:endParaRPr lang="en-US" sz="950" dirty="0"/>
          </a:p>
        </p:txBody>
      </p:sp>
      <p:sp>
        <p:nvSpPr>
          <p:cNvPr id="36" name="Text 31"/>
          <p:cNvSpPr/>
          <p:nvPr/>
        </p:nvSpPr>
        <p:spPr>
          <a:xfrm>
            <a:off x="4531995" y="5636776"/>
            <a:ext cx="1157049" cy="194786"/>
          </a:xfrm>
          <a:prstGeom prst="rect">
            <a:avLst/>
          </a:prstGeom>
          <a:noFill/>
          <a:ln/>
        </p:spPr>
        <p:txBody>
          <a:bodyPr wrap="none" lIns="0" tIns="0" rIns="0" bIns="0" rtlCol="0" anchor="t"/>
          <a:lstStyle/>
          <a:p>
            <a:pPr algn="l" indent="0" marL="0">
              <a:lnSpc>
                <a:spcPts val="1500"/>
              </a:lnSpc>
              <a:buNone/>
            </a:pPr>
            <a:r>
              <a:rPr lang="en-US" sz="950" b="1" dirty="0">
                <a:solidFill>
                  <a:srgbClr val="FFBC8F"/>
                </a:solidFill>
                <a:latin typeface="Cabin" pitchFamily="34" charset="0"/>
                <a:ea typeface="Cabin" pitchFamily="34" charset="-122"/>
                <a:cs typeface="Cabin" pitchFamily="34" charset="-120"/>
              </a:rPr>
              <a:t>0.9946</a:t>
            </a:r>
            <a:endParaRPr lang="en-US" sz="950" dirty="0"/>
          </a:p>
        </p:txBody>
      </p:sp>
      <p:sp>
        <p:nvSpPr>
          <p:cNvPr id="37" name="Text 32"/>
          <p:cNvSpPr/>
          <p:nvPr/>
        </p:nvSpPr>
        <p:spPr>
          <a:xfrm>
            <a:off x="5940266" y="5636776"/>
            <a:ext cx="1096923" cy="194786"/>
          </a:xfrm>
          <a:prstGeom prst="rect">
            <a:avLst/>
          </a:prstGeom>
          <a:noFill/>
          <a:ln/>
        </p:spPr>
        <p:txBody>
          <a:bodyPr wrap="none" lIns="0" tIns="0" rIns="0" bIns="0" rtlCol="0" anchor="t"/>
          <a:lstStyle/>
          <a:p>
            <a:pPr algn="l" indent="0" marL="0">
              <a:lnSpc>
                <a:spcPts val="1500"/>
              </a:lnSpc>
              <a:buNone/>
            </a:pPr>
            <a:r>
              <a:rPr lang="en-US" sz="950" dirty="0">
                <a:solidFill>
                  <a:srgbClr val="CAD6DE"/>
                </a:solidFill>
                <a:latin typeface="Cabin" pitchFamily="34" charset="0"/>
                <a:ea typeface="Cabin" pitchFamily="34" charset="-122"/>
                <a:cs typeface="Cabin" pitchFamily="34" charset="-120"/>
              </a:rPr>
              <a:t>0.9624</a:t>
            </a:r>
            <a:endParaRPr lang="en-US" sz="950" dirty="0"/>
          </a:p>
        </p:txBody>
      </p:sp>
      <p:sp>
        <p:nvSpPr>
          <p:cNvPr id="38" name="Shape 33"/>
          <p:cNvSpPr/>
          <p:nvPr/>
        </p:nvSpPr>
        <p:spPr>
          <a:xfrm>
            <a:off x="757238" y="5912168"/>
            <a:ext cx="6401753" cy="355997"/>
          </a:xfrm>
          <a:prstGeom prst="rect">
            <a:avLst/>
          </a:prstGeom>
          <a:solidFill>
            <a:srgbClr val="FFFFFF">
              <a:alpha val="4000"/>
            </a:srgbClr>
          </a:solidFill>
          <a:ln/>
        </p:spPr>
      </p:sp>
      <p:sp>
        <p:nvSpPr>
          <p:cNvPr id="39" name="Text 34"/>
          <p:cNvSpPr/>
          <p:nvPr/>
        </p:nvSpPr>
        <p:spPr>
          <a:xfrm>
            <a:off x="879396" y="5992773"/>
            <a:ext cx="1993106" cy="194786"/>
          </a:xfrm>
          <a:prstGeom prst="rect">
            <a:avLst/>
          </a:prstGeom>
          <a:noFill/>
          <a:ln/>
        </p:spPr>
        <p:txBody>
          <a:bodyPr wrap="none" lIns="0" tIns="0" rIns="0" bIns="0" rtlCol="0" anchor="t"/>
          <a:lstStyle/>
          <a:p>
            <a:pPr algn="l" indent="0" marL="0">
              <a:lnSpc>
                <a:spcPts val="1500"/>
              </a:lnSpc>
              <a:buNone/>
            </a:pPr>
            <a:r>
              <a:rPr lang="en-US" sz="950" dirty="0">
                <a:solidFill>
                  <a:srgbClr val="CAD6DE"/>
                </a:solidFill>
                <a:latin typeface="Cabin" pitchFamily="34" charset="0"/>
                <a:ea typeface="Cabin" pitchFamily="34" charset="-122"/>
                <a:cs typeface="Cabin" pitchFamily="34" charset="-120"/>
              </a:rPr>
              <a:t>F1-Score</a:t>
            </a:r>
            <a:endParaRPr lang="en-US" sz="950" dirty="0"/>
          </a:p>
        </p:txBody>
      </p:sp>
      <p:sp>
        <p:nvSpPr>
          <p:cNvPr id="40" name="Text 35"/>
          <p:cNvSpPr/>
          <p:nvPr/>
        </p:nvSpPr>
        <p:spPr>
          <a:xfrm>
            <a:off x="3123724" y="5992773"/>
            <a:ext cx="1157049" cy="194786"/>
          </a:xfrm>
          <a:prstGeom prst="rect">
            <a:avLst/>
          </a:prstGeom>
          <a:noFill/>
          <a:ln/>
        </p:spPr>
        <p:txBody>
          <a:bodyPr wrap="none" lIns="0" tIns="0" rIns="0" bIns="0" rtlCol="0" anchor="t"/>
          <a:lstStyle/>
          <a:p>
            <a:pPr algn="l" indent="0" marL="0">
              <a:lnSpc>
                <a:spcPts val="1500"/>
              </a:lnSpc>
              <a:buNone/>
            </a:pPr>
            <a:r>
              <a:rPr lang="en-US" sz="950" dirty="0">
                <a:solidFill>
                  <a:srgbClr val="CAD6DE"/>
                </a:solidFill>
                <a:latin typeface="Cabin" pitchFamily="34" charset="0"/>
                <a:ea typeface="Cabin" pitchFamily="34" charset="-122"/>
                <a:cs typeface="Cabin" pitchFamily="34" charset="-120"/>
              </a:rPr>
              <a:t>0.9787</a:t>
            </a:r>
            <a:endParaRPr lang="en-US" sz="950" dirty="0"/>
          </a:p>
        </p:txBody>
      </p:sp>
      <p:sp>
        <p:nvSpPr>
          <p:cNvPr id="41" name="Text 36"/>
          <p:cNvSpPr/>
          <p:nvPr/>
        </p:nvSpPr>
        <p:spPr>
          <a:xfrm>
            <a:off x="4531995" y="5992773"/>
            <a:ext cx="1157049" cy="194786"/>
          </a:xfrm>
          <a:prstGeom prst="rect">
            <a:avLst/>
          </a:prstGeom>
          <a:noFill/>
          <a:ln/>
        </p:spPr>
        <p:txBody>
          <a:bodyPr wrap="none" lIns="0" tIns="0" rIns="0" bIns="0" rtlCol="0" anchor="t"/>
          <a:lstStyle/>
          <a:p>
            <a:pPr algn="l" indent="0" marL="0">
              <a:lnSpc>
                <a:spcPts val="1500"/>
              </a:lnSpc>
              <a:buNone/>
            </a:pPr>
            <a:r>
              <a:rPr lang="en-US" sz="950" b="1" dirty="0">
                <a:solidFill>
                  <a:srgbClr val="FFBC8F"/>
                </a:solidFill>
                <a:latin typeface="Cabin" pitchFamily="34" charset="0"/>
                <a:ea typeface="Cabin" pitchFamily="34" charset="-122"/>
                <a:cs typeface="Cabin" pitchFamily="34" charset="-120"/>
              </a:rPr>
              <a:t>0.9920</a:t>
            </a:r>
            <a:endParaRPr lang="en-US" sz="950" dirty="0"/>
          </a:p>
        </p:txBody>
      </p:sp>
      <p:sp>
        <p:nvSpPr>
          <p:cNvPr id="42" name="Text 37"/>
          <p:cNvSpPr/>
          <p:nvPr/>
        </p:nvSpPr>
        <p:spPr>
          <a:xfrm>
            <a:off x="5940266" y="5992773"/>
            <a:ext cx="1096923" cy="194786"/>
          </a:xfrm>
          <a:prstGeom prst="rect">
            <a:avLst/>
          </a:prstGeom>
          <a:noFill/>
          <a:ln/>
        </p:spPr>
        <p:txBody>
          <a:bodyPr wrap="none" lIns="0" tIns="0" rIns="0" bIns="0" rtlCol="0" anchor="t"/>
          <a:lstStyle/>
          <a:p>
            <a:pPr algn="l" indent="0" marL="0">
              <a:lnSpc>
                <a:spcPts val="1500"/>
              </a:lnSpc>
              <a:buNone/>
            </a:pPr>
            <a:r>
              <a:rPr lang="en-US" sz="950" dirty="0">
                <a:solidFill>
                  <a:srgbClr val="CAD6DE"/>
                </a:solidFill>
                <a:latin typeface="Cabin" pitchFamily="34" charset="0"/>
                <a:ea typeface="Cabin" pitchFamily="34" charset="-122"/>
                <a:cs typeface="Cabin" pitchFamily="34" charset="-120"/>
              </a:rPr>
              <a:t>0.9702</a:t>
            </a:r>
            <a:endParaRPr lang="en-US" sz="950" dirty="0"/>
          </a:p>
        </p:txBody>
      </p:sp>
      <p:sp>
        <p:nvSpPr>
          <p:cNvPr id="43" name="Shape 38"/>
          <p:cNvSpPr/>
          <p:nvPr/>
        </p:nvSpPr>
        <p:spPr>
          <a:xfrm>
            <a:off x="757238" y="6268164"/>
            <a:ext cx="6401753" cy="355997"/>
          </a:xfrm>
          <a:prstGeom prst="rect">
            <a:avLst/>
          </a:prstGeom>
          <a:solidFill>
            <a:srgbClr val="000000">
              <a:alpha val="4000"/>
            </a:srgbClr>
          </a:solidFill>
          <a:ln/>
        </p:spPr>
      </p:sp>
      <p:sp>
        <p:nvSpPr>
          <p:cNvPr id="44" name="Text 39"/>
          <p:cNvSpPr/>
          <p:nvPr/>
        </p:nvSpPr>
        <p:spPr>
          <a:xfrm>
            <a:off x="879396" y="6348770"/>
            <a:ext cx="1993106" cy="194786"/>
          </a:xfrm>
          <a:prstGeom prst="rect">
            <a:avLst/>
          </a:prstGeom>
          <a:noFill/>
          <a:ln/>
        </p:spPr>
        <p:txBody>
          <a:bodyPr wrap="none" lIns="0" tIns="0" rIns="0" bIns="0" rtlCol="0" anchor="t"/>
          <a:lstStyle/>
          <a:p>
            <a:pPr algn="l" indent="0" marL="0">
              <a:lnSpc>
                <a:spcPts val="1500"/>
              </a:lnSpc>
              <a:buNone/>
            </a:pPr>
            <a:r>
              <a:rPr lang="en-US" sz="950" dirty="0">
                <a:solidFill>
                  <a:srgbClr val="CAD6DE"/>
                </a:solidFill>
                <a:latin typeface="Cabin" pitchFamily="34" charset="0"/>
                <a:ea typeface="Cabin" pitchFamily="34" charset="-122"/>
                <a:cs typeface="Cabin" pitchFamily="34" charset="-120"/>
              </a:rPr>
              <a:t>ROC-AUC</a:t>
            </a:r>
            <a:endParaRPr lang="en-US" sz="950" dirty="0"/>
          </a:p>
        </p:txBody>
      </p:sp>
      <p:sp>
        <p:nvSpPr>
          <p:cNvPr id="45" name="Text 40"/>
          <p:cNvSpPr/>
          <p:nvPr/>
        </p:nvSpPr>
        <p:spPr>
          <a:xfrm>
            <a:off x="3123724" y="6348770"/>
            <a:ext cx="1157049" cy="194786"/>
          </a:xfrm>
          <a:prstGeom prst="rect">
            <a:avLst/>
          </a:prstGeom>
          <a:noFill/>
          <a:ln/>
        </p:spPr>
        <p:txBody>
          <a:bodyPr wrap="none" lIns="0" tIns="0" rIns="0" bIns="0" rtlCol="0" anchor="t"/>
          <a:lstStyle/>
          <a:p>
            <a:pPr algn="l" indent="0" marL="0">
              <a:lnSpc>
                <a:spcPts val="1500"/>
              </a:lnSpc>
              <a:buNone/>
            </a:pPr>
            <a:r>
              <a:rPr lang="en-US" sz="950" dirty="0">
                <a:solidFill>
                  <a:srgbClr val="CAD6DE"/>
                </a:solidFill>
                <a:latin typeface="Cabin" pitchFamily="34" charset="0"/>
                <a:ea typeface="Cabin" pitchFamily="34" charset="-122"/>
                <a:cs typeface="Cabin" pitchFamily="34" charset="-120"/>
              </a:rPr>
              <a:t>0.9973</a:t>
            </a:r>
            <a:endParaRPr lang="en-US" sz="950" dirty="0"/>
          </a:p>
        </p:txBody>
      </p:sp>
      <p:sp>
        <p:nvSpPr>
          <p:cNvPr id="46" name="Text 41"/>
          <p:cNvSpPr/>
          <p:nvPr/>
        </p:nvSpPr>
        <p:spPr>
          <a:xfrm>
            <a:off x="4531995" y="6348770"/>
            <a:ext cx="1157049" cy="194786"/>
          </a:xfrm>
          <a:prstGeom prst="rect">
            <a:avLst/>
          </a:prstGeom>
          <a:noFill/>
          <a:ln/>
        </p:spPr>
        <p:txBody>
          <a:bodyPr wrap="none" lIns="0" tIns="0" rIns="0" bIns="0" rtlCol="0" anchor="t"/>
          <a:lstStyle/>
          <a:p>
            <a:pPr algn="l" indent="0" marL="0">
              <a:lnSpc>
                <a:spcPts val="1500"/>
              </a:lnSpc>
              <a:buNone/>
            </a:pPr>
            <a:r>
              <a:rPr lang="en-US" sz="950" b="1" dirty="0">
                <a:solidFill>
                  <a:srgbClr val="FFBC8F"/>
                </a:solidFill>
                <a:latin typeface="Cabin" pitchFamily="34" charset="0"/>
                <a:ea typeface="Cabin" pitchFamily="34" charset="-122"/>
                <a:cs typeface="Cabin" pitchFamily="34" charset="-120"/>
              </a:rPr>
              <a:t>0.9997</a:t>
            </a:r>
            <a:endParaRPr lang="en-US" sz="950" dirty="0"/>
          </a:p>
        </p:txBody>
      </p:sp>
      <p:sp>
        <p:nvSpPr>
          <p:cNvPr id="47" name="Text 42"/>
          <p:cNvSpPr/>
          <p:nvPr/>
        </p:nvSpPr>
        <p:spPr>
          <a:xfrm>
            <a:off x="5940266" y="6348770"/>
            <a:ext cx="1096923" cy="194786"/>
          </a:xfrm>
          <a:prstGeom prst="rect">
            <a:avLst/>
          </a:prstGeom>
          <a:noFill/>
          <a:ln/>
        </p:spPr>
        <p:txBody>
          <a:bodyPr wrap="none" lIns="0" tIns="0" rIns="0" bIns="0" rtlCol="0" anchor="t"/>
          <a:lstStyle/>
          <a:p>
            <a:pPr algn="l" indent="0" marL="0">
              <a:lnSpc>
                <a:spcPts val="1500"/>
              </a:lnSpc>
              <a:buNone/>
            </a:pPr>
            <a:r>
              <a:rPr lang="en-US" sz="950" dirty="0">
                <a:solidFill>
                  <a:srgbClr val="CAD6DE"/>
                </a:solidFill>
                <a:latin typeface="Cabin" pitchFamily="34" charset="0"/>
                <a:ea typeface="Cabin" pitchFamily="34" charset="-122"/>
                <a:cs typeface="Cabin" pitchFamily="34" charset="-120"/>
              </a:rPr>
              <a:t>0.9923</a:t>
            </a:r>
            <a:endParaRPr lang="en-US" sz="950" dirty="0"/>
          </a:p>
        </p:txBody>
      </p:sp>
      <p:sp>
        <p:nvSpPr>
          <p:cNvPr id="48" name="Text 43"/>
          <p:cNvSpPr/>
          <p:nvPr/>
        </p:nvSpPr>
        <p:spPr>
          <a:xfrm>
            <a:off x="7471410" y="4152067"/>
            <a:ext cx="6416993" cy="243602"/>
          </a:xfrm>
          <a:prstGeom prst="rect">
            <a:avLst/>
          </a:prstGeom>
          <a:noFill/>
          <a:ln/>
        </p:spPr>
        <p:txBody>
          <a:bodyPr wrap="none" lIns="0" tIns="0" rIns="0" bIns="0" rtlCol="0" anchor="t"/>
          <a:lstStyle/>
          <a:p>
            <a:pPr algn="l" indent="0" marL="0">
              <a:lnSpc>
                <a:spcPts val="1900"/>
              </a:lnSpc>
              <a:buNone/>
            </a:pPr>
            <a:r>
              <a:rPr lang="en-US" sz="1150" b="1" dirty="0">
                <a:solidFill>
                  <a:srgbClr val="CAD6DE"/>
                </a:solidFill>
                <a:latin typeface="Cabin" pitchFamily="34" charset="0"/>
                <a:ea typeface="Cabin" pitchFamily="34" charset="-122"/>
                <a:cs typeface="Cabin" pitchFamily="34" charset="-120"/>
              </a:rPr>
              <a:t>Önemli Gözlemler</a:t>
            </a:r>
            <a:endParaRPr lang="en-US" sz="1150" dirty="0"/>
          </a:p>
        </p:txBody>
      </p:sp>
      <p:sp>
        <p:nvSpPr>
          <p:cNvPr id="49" name="Text 44"/>
          <p:cNvSpPr/>
          <p:nvPr/>
        </p:nvSpPr>
        <p:spPr>
          <a:xfrm>
            <a:off x="7471410" y="4505206"/>
            <a:ext cx="6416993" cy="487204"/>
          </a:xfrm>
          <a:prstGeom prst="rect">
            <a:avLst/>
          </a:prstGeom>
          <a:noFill/>
          <a:ln/>
        </p:spPr>
        <p:txBody>
          <a:bodyPr wrap="square" lIns="0" tIns="0" rIns="0" bIns="0" rtlCol="0" anchor="t"/>
          <a:lstStyle/>
          <a:p>
            <a:pPr algn="l" indent="0" marL="0">
              <a:lnSpc>
                <a:spcPts val="1900"/>
              </a:lnSpc>
              <a:buNone/>
            </a:pPr>
            <a:r>
              <a:rPr lang="en-US" sz="1150" b="1" dirty="0">
                <a:solidFill>
                  <a:srgbClr val="CAD6DE"/>
                </a:solidFill>
                <a:latin typeface="Cabin" pitchFamily="34" charset="0"/>
                <a:ea typeface="Cabin" pitchFamily="34" charset="-122"/>
                <a:cs typeface="Cabin" pitchFamily="34" charset="-120"/>
              </a:rPr>
              <a:t>DenseNet121:</a:t>
            </a:r>
            <a:pPr algn="l" indent="0" marL="0">
              <a:lnSpc>
                <a:spcPts val="1900"/>
              </a:lnSpc>
              <a:buNone/>
            </a:pPr>
            <a:r>
              <a:rPr lang="en-US" sz="1150" dirty="0">
                <a:solidFill>
                  <a:srgbClr val="CAD6DE"/>
                </a:solidFill>
                <a:latin typeface="Cabin" pitchFamily="34" charset="0"/>
                <a:ea typeface="Cabin" pitchFamily="34" charset="-122"/>
                <a:cs typeface="Cabin" pitchFamily="34" charset="-120"/>
              </a:rPr>
              <a:t> CNN modelleri arasında açık ara lider. Tüm metriklerde güçlü performans göstermiştir ve Swin Transformer ile rekabet edebilecek seviyededir.</a:t>
            </a:r>
            <a:endParaRPr lang="en-US" sz="1150" dirty="0"/>
          </a:p>
        </p:txBody>
      </p:sp>
      <p:sp>
        <p:nvSpPr>
          <p:cNvPr id="50" name="Text 45"/>
          <p:cNvSpPr/>
          <p:nvPr/>
        </p:nvSpPr>
        <p:spPr>
          <a:xfrm>
            <a:off x="7471410" y="5101947"/>
            <a:ext cx="6416993" cy="243602"/>
          </a:xfrm>
          <a:prstGeom prst="rect">
            <a:avLst/>
          </a:prstGeom>
          <a:noFill/>
          <a:ln/>
        </p:spPr>
        <p:txBody>
          <a:bodyPr wrap="none" lIns="0" tIns="0" rIns="0" bIns="0" rtlCol="0" anchor="t"/>
          <a:lstStyle/>
          <a:p>
            <a:pPr algn="l" indent="0" marL="0">
              <a:lnSpc>
                <a:spcPts val="1900"/>
              </a:lnSpc>
              <a:buNone/>
            </a:pPr>
            <a:r>
              <a:rPr lang="en-US" sz="1150" b="1" dirty="0">
                <a:solidFill>
                  <a:srgbClr val="CAD6DE"/>
                </a:solidFill>
                <a:latin typeface="Cabin" pitchFamily="34" charset="0"/>
                <a:ea typeface="Cabin" pitchFamily="34" charset="-122"/>
                <a:cs typeface="Cabin" pitchFamily="34" charset="-120"/>
              </a:rPr>
              <a:t>ResNet50:</a:t>
            </a:r>
            <a:pPr algn="l" indent="0" marL="0">
              <a:lnSpc>
                <a:spcPts val="1900"/>
              </a:lnSpc>
              <a:buNone/>
            </a:pPr>
            <a:r>
              <a:rPr lang="en-US" sz="1150" dirty="0">
                <a:solidFill>
                  <a:srgbClr val="CAD6DE"/>
                </a:solidFill>
                <a:latin typeface="Cabin" pitchFamily="34" charset="0"/>
                <a:ea typeface="Cabin" pitchFamily="34" charset="-122"/>
                <a:cs typeface="Cabin" pitchFamily="34" charset="-120"/>
              </a:rPr>
              <a:t> Dengeli ve güvenilir performans. Recall metriğinde yüksek skor elde etmiştir.</a:t>
            </a:r>
            <a:endParaRPr lang="en-US" sz="1150" dirty="0"/>
          </a:p>
        </p:txBody>
      </p:sp>
      <p:sp>
        <p:nvSpPr>
          <p:cNvPr id="51" name="Text 46"/>
          <p:cNvSpPr/>
          <p:nvPr/>
        </p:nvSpPr>
        <p:spPr>
          <a:xfrm>
            <a:off x="7471410" y="5455087"/>
            <a:ext cx="6416993" cy="487204"/>
          </a:xfrm>
          <a:prstGeom prst="rect">
            <a:avLst/>
          </a:prstGeom>
          <a:noFill/>
          <a:ln/>
        </p:spPr>
        <p:txBody>
          <a:bodyPr wrap="square" lIns="0" tIns="0" rIns="0" bIns="0" rtlCol="0" anchor="t"/>
          <a:lstStyle/>
          <a:p>
            <a:pPr algn="l" indent="0" marL="0">
              <a:lnSpc>
                <a:spcPts val="1900"/>
              </a:lnSpc>
              <a:buNone/>
            </a:pPr>
            <a:r>
              <a:rPr lang="en-US" sz="1150" b="1" dirty="0">
                <a:solidFill>
                  <a:srgbClr val="CAD6DE"/>
                </a:solidFill>
                <a:latin typeface="Cabin" pitchFamily="34" charset="0"/>
                <a:ea typeface="Cabin" pitchFamily="34" charset="-122"/>
                <a:cs typeface="Cabin" pitchFamily="34" charset="-120"/>
              </a:rPr>
              <a:t>EfficientNet-B0:</a:t>
            </a:r>
            <a:pPr algn="l" indent="0" marL="0">
              <a:lnSpc>
                <a:spcPts val="1900"/>
              </a:lnSpc>
              <a:buNone/>
            </a:pPr>
            <a:r>
              <a:rPr lang="en-US" sz="1150" dirty="0">
                <a:solidFill>
                  <a:srgbClr val="CAD6DE"/>
                </a:solidFill>
                <a:latin typeface="Cabin" pitchFamily="34" charset="0"/>
                <a:ea typeface="Cabin" pitchFamily="34" charset="-122"/>
                <a:cs typeface="Cabin" pitchFamily="34" charset="-120"/>
              </a:rPr>
              <a:t> Diğer modellere göre daha zayıf kalmıştır. Özellikle Recall metriğindeki düşüklük (0.9624) afet senaryosu için endişe vericidir.</a:t>
            </a:r>
            <a:endParaRPr lang="en-US" sz="1150" dirty="0"/>
          </a:p>
        </p:txBody>
      </p:sp>
      <p:sp>
        <p:nvSpPr>
          <p:cNvPr id="52" name="Shape 47"/>
          <p:cNvSpPr/>
          <p:nvPr/>
        </p:nvSpPr>
        <p:spPr>
          <a:xfrm>
            <a:off x="749618" y="6905863"/>
            <a:ext cx="13131165" cy="809744"/>
          </a:xfrm>
          <a:prstGeom prst="roundRect">
            <a:avLst>
              <a:gd name="adj" fmla="val 2257"/>
            </a:avLst>
          </a:prstGeom>
          <a:solidFill>
            <a:srgbClr val="054842"/>
          </a:solidFill>
          <a:ln/>
        </p:spPr>
      </p:sp>
      <p:pic>
        <p:nvPicPr>
          <p:cNvPr id="53" name="Image 3" descr="preencoded.png">    </p:cNvPr>
          <p:cNvPicPr>
            <a:picLocks noChangeAspect="1"/>
          </p:cNvPicPr>
          <p:nvPr/>
        </p:nvPicPr>
        <p:blipFill>
          <a:blip r:embed="rId4"/>
          <a:stretch>
            <a:fillRect/>
          </a:stretch>
        </p:blipFill>
        <p:spPr>
          <a:xfrm>
            <a:off x="871418" y="7092434"/>
            <a:ext cx="190262" cy="152162"/>
          </a:xfrm>
          <a:prstGeom prst="rect">
            <a:avLst/>
          </a:prstGeom>
        </p:spPr>
      </p:pic>
      <p:sp>
        <p:nvSpPr>
          <p:cNvPr id="54" name="Text 48"/>
          <p:cNvSpPr/>
          <p:nvPr/>
        </p:nvSpPr>
        <p:spPr>
          <a:xfrm>
            <a:off x="1183481" y="7058025"/>
            <a:ext cx="12575500" cy="487204"/>
          </a:xfrm>
          <a:prstGeom prst="rect">
            <a:avLst/>
          </a:prstGeom>
          <a:noFill/>
          <a:ln/>
        </p:spPr>
        <p:txBody>
          <a:bodyPr wrap="square" lIns="0" tIns="0" rIns="0" bIns="0" rtlCol="0" anchor="t"/>
          <a:lstStyle/>
          <a:p>
            <a:pPr algn="l" indent="0" marL="0">
              <a:lnSpc>
                <a:spcPts val="1900"/>
              </a:lnSpc>
              <a:buNone/>
            </a:pPr>
            <a:r>
              <a:rPr lang="en-US" sz="1150" dirty="0">
                <a:solidFill>
                  <a:srgbClr val="FFFFFF"/>
                </a:solidFill>
                <a:latin typeface="Cabin" pitchFamily="34" charset="0"/>
                <a:ea typeface="Cabin" pitchFamily="34" charset="-122"/>
                <a:cs typeface="Cabin" pitchFamily="34" charset="-120"/>
              </a:rPr>
              <a:t>EfficientNet'in görece zayıf performansı şaşırtıcıdır, çünkü bu mimari genellikle parametre verimliliği ve yüksek doğruluk ile bilinir. Bu durum, veri setinin özel karakteristikleri veya transfer learning dinamikleri ile ilişkili olabilir.</a:t>
            </a:r>
            <a:endParaRPr lang="en-US" sz="11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837724" y="618887"/>
            <a:ext cx="8667274" cy="431244"/>
          </a:xfrm>
          <a:prstGeom prst="rect">
            <a:avLst/>
          </a:prstGeom>
          <a:noFill/>
          <a:ln/>
        </p:spPr>
        <p:txBody>
          <a:bodyPr wrap="none" lIns="0" tIns="0" rIns="0" bIns="0" rtlCol="0" anchor="t"/>
          <a:lstStyle/>
          <a:p>
            <a:pPr algn="l" indent="0" marL="0">
              <a:lnSpc>
                <a:spcPts val="3350"/>
              </a:lnSpc>
              <a:buNone/>
            </a:pPr>
            <a:r>
              <a:rPr lang="en-US" sz="2700" dirty="0">
                <a:solidFill>
                  <a:srgbClr val="FFFFFF"/>
                </a:solidFill>
                <a:latin typeface="Unbounded" pitchFamily="34" charset="0"/>
                <a:ea typeface="Unbounded" pitchFamily="34" charset="-122"/>
                <a:cs typeface="Unbounded" pitchFamily="34" charset="-120"/>
              </a:rPr>
              <a:t>CNN vs Transformer: Karşılaştırmalı Analiz</a:t>
            </a:r>
            <a:endParaRPr lang="en-US" sz="2700" dirty="0"/>
          </a:p>
        </p:txBody>
      </p:sp>
      <p:sp>
        <p:nvSpPr>
          <p:cNvPr id="3" name="Text 1"/>
          <p:cNvSpPr/>
          <p:nvPr/>
        </p:nvSpPr>
        <p:spPr>
          <a:xfrm>
            <a:off x="837724" y="1343263"/>
            <a:ext cx="12954952" cy="234434"/>
          </a:xfrm>
          <a:prstGeom prst="rect">
            <a:avLst/>
          </a:prstGeom>
          <a:noFill/>
          <a:ln/>
        </p:spPr>
        <p:txBody>
          <a:bodyPr wrap="none" lIns="0" tIns="0" rIns="0" bIns="0" rtlCol="0" anchor="t"/>
          <a:lstStyle/>
          <a:p>
            <a:pPr algn="l" indent="0" marL="0">
              <a:lnSpc>
                <a:spcPts val="1800"/>
              </a:lnSpc>
              <a:buNone/>
            </a:pPr>
            <a:r>
              <a:rPr lang="en-US" sz="1150" dirty="0">
                <a:solidFill>
                  <a:srgbClr val="CAD6DE"/>
                </a:solidFill>
                <a:latin typeface="Cabin" pitchFamily="34" charset="0"/>
                <a:ea typeface="Cabin" pitchFamily="34" charset="-122"/>
                <a:cs typeface="Cabin" pitchFamily="34" charset="-120"/>
              </a:rPr>
              <a:t>Tüm modellerin sistematik karşılaştırması, Transformer ve CNN mimarileri arasındaki performans farklarını ortaya koymaktadır.</a:t>
            </a:r>
            <a:endParaRPr lang="en-US" sz="1150" dirty="0"/>
          </a:p>
        </p:txBody>
      </p:sp>
      <p:sp>
        <p:nvSpPr>
          <p:cNvPr id="4" name="Text 2"/>
          <p:cNvSpPr/>
          <p:nvPr/>
        </p:nvSpPr>
        <p:spPr>
          <a:xfrm>
            <a:off x="837724" y="1889165"/>
            <a:ext cx="3822025" cy="215622"/>
          </a:xfrm>
          <a:prstGeom prst="rect">
            <a:avLst/>
          </a:prstGeom>
          <a:noFill/>
          <a:ln/>
        </p:spPr>
        <p:txBody>
          <a:bodyPr wrap="none" lIns="0" tIns="0" rIns="0" bIns="0" rtlCol="0" anchor="t"/>
          <a:lstStyle/>
          <a:p>
            <a:pPr algn="l" indent="0" marL="0">
              <a:lnSpc>
                <a:spcPts val="1650"/>
              </a:lnSpc>
              <a:buNone/>
            </a:pPr>
            <a:r>
              <a:rPr lang="en-US" sz="1350" dirty="0">
                <a:solidFill>
                  <a:srgbClr val="FFFFFF"/>
                </a:solidFill>
                <a:latin typeface="Unbounded" pitchFamily="34" charset="0"/>
                <a:ea typeface="Unbounded" pitchFamily="34" charset="-122"/>
                <a:cs typeface="Unbounded" pitchFamily="34" charset="-120"/>
              </a:rPr>
              <a:t>En İyi Performans: Transformer Tarafı</a:t>
            </a:r>
            <a:endParaRPr lang="en-US" sz="1350" dirty="0"/>
          </a:p>
        </p:txBody>
      </p:sp>
      <p:sp>
        <p:nvSpPr>
          <p:cNvPr id="5" name="Shape 3"/>
          <p:cNvSpPr/>
          <p:nvPr/>
        </p:nvSpPr>
        <p:spPr>
          <a:xfrm>
            <a:off x="837724" y="2269688"/>
            <a:ext cx="6298644" cy="1996440"/>
          </a:xfrm>
          <a:prstGeom prst="roundRect">
            <a:avLst>
              <a:gd name="adj" fmla="val 17626"/>
            </a:avLst>
          </a:prstGeom>
          <a:solidFill>
            <a:srgbClr val="304755"/>
          </a:solidFill>
          <a:ln/>
        </p:spPr>
      </p:sp>
      <p:sp>
        <p:nvSpPr>
          <p:cNvPr id="6" name="Text 4"/>
          <p:cNvSpPr/>
          <p:nvPr/>
        </p:nvSpPr>
        <p:spPr>
          <a:xfrm>
            <a:off x="984290" y="2416254"/>
            <a:ext cx="1835229" cy="215622"/>
          </a:xfrm>
          <a:prstGeom prst="rect">
            <a:avLst/>
          </a:prstGeom>
          <a:noFill/>
          <a:ln/>
        </p:spPr>
        <p:txBody>
          <a:bodyPr wrap="none" lIns="0" tIns="0" rIns="0" bIns="0" rtlCol="0" anchor="t"/>
          <a:lstStyle/>
          <a:p>
            <a:pPr algn="l" indent="0" marL="0">
              <a:lnSpc>
                <a:spcPts val="1650"/>
              </a:lnSpc>
              <a:buNone/>
            </a:pPr>
            <a:r>
              <a:rPr lang="en-US" sz="1350" dirty="0">
                <a:solidFill>
                  <a:srgbClr val="CAD6DE"/>
                </a:solidFill>
                <a:latin typeface="Unbounded" pitchFamily="34" charset="0"/>
                <a:ea typeface="Unbounded" pitchFamily="34" charset="-122"/>
                <a:cs typeface="Unbounded" pitchFamily="34" charset="-120"/>
              </a:rPr>
              <a:t>Swin Transformer</a:t>
            </a:r>
            <a:endParaRPr lang="en-US" sz="1350" dirty="0"/>
          </a:p>
        </p:txBody>
      </p:sp>
      <p:sp>
        <p:nvSpPr>
          <p:cNvPr id="7" name="Text 5"/>
          <p:cNvSpPr/>
          <p:nvPr/>
        </p:nvSpPr>
        <p:spPr>
          <a:xfrm>
            <a:off x="984290" y="2778443"/>
            <a:ext cx="6005513" cy="234434"/>
          </a:xfrm>
          <a:prstGeom prst="rect">
            <a:avLst/>
          </a:prstGeom>
          <a:noFill/>
          <a:ln/>
        </p:spPr>
        <p:txBody>
          <a:bodyPr wrap="none" lIns="0" tIns="0" rIns="0" bIns="0" rtlCol="0" anchor="t"/>
          <a:lstStyle/>
          <a:p>
            <a:pPr algn="l" indent="0" marL="0">
              <a:lnSpc>
                <a:spcPts val="1800"/>
              </a:lnSpc>
              <a:buNone/>
            </a:pPr>
            <a:r>
              <a:rPr lang="en-US" sz="1150" b="1" dirty="0">
                <a:solidFill>
                  <a:srgbClr val="CAD6DE"/>
                </a:solidFill>
                <a:latin typeface="Cabin" pitchFamily="34" charset="0"/>
                <a:ea typeface="Cabin" pitchFamily="34" charset="-122"/>
                <a:cs typeface="Cabin" pitchFamily="34" charset="-120"/>
              </a:rPr>
              <a:t>F1-Score:</a:t>
            </a:r>
            <a:pPr algn="l" indent="0" marL="0">
              <a:lnSpc>
                <a:spcPts val="1800"/>
              </a:lnSpc>
              <a:buNone/>
            </a:pPr>
            <a:r>
              <a:rPr lang="en-US" sz="1150" dirty="0">
                <a:solidFill>
                  <a:srgbClr val="CAD6DE"/>
                </a:solidFill>
                <a:latin typeface="Cabin" pitchFamily="34" charset="0"/>
                <a:ea typeface="Cabin" pitchFamily="34" charset="-122"/>
                <a:cs typeface="Cabin" pitchFamily="34" charset="-120"/>
              </a:rPr>
              <a:t> 0.9920</a:t>
            </a:r>
            <a:endParaRPr lang="en-US" sz="1150" dirty="0"/>
          </a:p>
        </p:txBody>
      </p:sp>
      <p:sp>
        <p:nvSpPr>
          <p:cNvPr id="8" name="Text 6"/>
          <p:cNvSpPr/>
          <p:nvPr/>
        </p:nvSpPr>
        <p:spPr>
          <a:xfrm>
            <a:off x="984290" y="3144798"/>
            <a:ext cx="6005513" cy="242054"/>
          </a:xfrm>
          <a:prstGeom prst="rect">
            <a:avLst/>
          </a:prstGeom>
          <a:noFill/>
          <a:ln/>
        </p:spPr>
        <p:txBody>
          <a:bodyPr wrap="none" lIns="0" tIns="0" rIns="0" bIns="0" rtlCol="0" anchor="t"/>
          <a:lstStyle/>
          <a:p>
            <a:pPr algn="l" indent="0" marL="0">
              <a:lnSpc>
                <a:spcPts val="1800"/>
              </a:lnSpc>
              <a:buNone/>
            </a:pPr>
            <a:r>
              <a:rPr lang="en-US" sz="1150" b="1" dirty="0">
                <a:solidFill>
                  <a:srgbClr val="CAD6DE"/>
                </a:solidFill>
                <a:latin typeface="Cabin" pitchFamily="34" charset="0"/>
                <a:ea typeface="Cabin" pitchFamily="34" charset="-122"/>
                <a:cs typeface="Cabin" pitchFamily="34" charset="-120"/>
              </a:rPr>
              <a:t>Recall:</a:t>
            </a:r>
            <a:pPr algn="l" indent="0" marL="0">
              <a:lnSpc>
                <a:spcPts val="1800"/>
              </a:lnSpc>
              <a:buNone/>
            </a:pPr>
            <a:r>
              <a:rPr lang="en-US" sz="1150" dirty="0">
                <a:solidFill>
                  <a:srgbClr val="CAD6DE"/>
                </a:solidFill>
                <a:latin typeface="Cabin" pitchFamily="34" charset="0"/>
                <a:ea typeface="Cabin" pitchFamily="34" charset="-122"/>
                <a:cs typeface="Cabin" pitchFamily="34" charset="-120"/>
              </a:rPr>
              <a:t> </a:t>
            </a:r>
            <a:pPr algn="l" indent="0" marL="0">
              <a:lnSpc>
                <a:spcPts val="1800"/>
              </a:lnSpc>
              <a:buNone/>
            </a:pPr>
            <a:r>
              <a:rPr lang="en-US" sz="1150" dirty="0">
                <a:solidFill>
                  <a:srgbClr val="FFBC8F"/>
                </a:solidFill>
                <a:latin typeface="Cabin" pitchFamily="34" charset="0"/>
                <a:ea typeface="Cabin" pitchFamily="34" charset="-122"/>
                <a:cs typeface="Cabin" pitchFamily="34" charset="-120"/>
              </a:rPr>
              <a:t>1.0000 </a:t>
            </a:r>
            <a:pPr algn="l" indent="0" marL="0">
              <a:lnSpc>
                <a:spcPts val="1800"/>
              </a:lnSpc>
              <a:buNone/>
            </a:pPr>
            <a:r>
              <a:rPr lang="en-US" sz="1150" dirty="0">
                <a:solidFill>
                  <a:srgbClr val="000000"/>
                </a:solidFill>
                <a:latin typeface="Cabin" pitchFamily="34" charset="0"/>
                <a:ea typeface="Cabin" pitchFamily="34" charset="-122"/>
                <a:cs typeface="Cabin" pitchFamily="34" charset="-120"/>
              </a:rPr>
              <a:t>⭐</a:t>
            </a:r>
            <a:endParaRPr lang="en-US" sz="1150" dirty="0"/>
          </a:p>
        </p:txBody>
      </p:sp>
      <p:sp>
        <p:nvSpPr>
          <p:cNvPr id="9" name="Text 7"/>
          <p:cNvSpPr/>
          <p:nvPr/>
        </p:nvSpPr>
        <p:spPr>
          <a:xfrm>
            <a:off x="984290" y="3518773"/>
            <a:ext cx="6005513" cy="234434"/>
          </a:xfrm>
          <a:prstGeom prst="rect">
            <a:avLst/>
          </a:prstGeom>
          <a:noFill/>
          <a:ln/>
        </p:spPr>
        <p:txBody>
          <a:bodyPr wrap="none" lIns="0" tIns="0" rIns="0" bIns="0" rtlCol="0" anchor="t"/>
          <a:lstStyle/>
          <a:p>
            <a:pPr algn="l" indent="0" marL="0">
              <a:lnSpc>
                <a:spcPts val="1800"/>
              </a:lnSpc>
              <a:buNone/>
            </a:pPr>
            <a:r>
              <a:rPr lang="en-US" sz="1150" b="1" dirty="0">
                <a:solidFill>
                  <a:srgbClr val="CAD6DE"/>
                </a:solidFill>
                <a:latin typeface="Cabin" pitchFamily="34" charset="0"/>
                <a:ea typeface="Cabin" pitchFamily="34" charset="-122"/>
                <a:cs typeface="Cabin" pitchFamily="34" charset="-120"/>
              </a:rPr>
              <a:t>ROC-AUC:</a:t>
            </a:r>
            <a:pPr algn="l" indent="0" marL="0">
              <a:lnSpc>
                <a:spcPts val="1800"/>
              </a:lnSpc>
              <a:buNone/>
            </a:pPr>
            <a:r>
              <a:rPr lang="en-US" sz="1150" dirty="0">
                <a:solidFill>
                  <a:srgbClr val="CAD6DE"/>
                </a:solidFill>
                <a:latin typeface="Cabin" pitchFamily="34" charset="0"/>
                <a:ea typeface="Cabin" pitchFamily="34" charset="-122"/>
                <a:cs typeface="Cabin" pitchFamily="34" charset="-120"/>
              </a:rPr>
              <a:t> 0.9998</a:t>
            </a:r>
            <a:endParaRPr lang="en-US" sz="1150" dirty="0"/>
          </a:p>
        </p:txBody>
      </p:sp>
      <p:sp>
        <p:nvSpPr>
          <p:cNvPr id="10" name="Text 8"/>
          <p:cNvSpPr/>
          <p:nvPr/>
        </p:nvSpPr>
        <p:spPr>
          <a:xfrm>
            <a:off x="984290" y="3885128"/>
            <a:ext cx="6005513" cy="234434"/>
          </a:xfrm>
          <a:prstGeom prst="rect">
            <a:avLst/>
          </a:prstGeom>
          <a:noFill/>
          <a:ln/>
        </p:spPr>
        <p:txBody>
          <a:bodyPr wrap="none" lIns="0" tIns="0" rIns="0" bIns="0" rtlCol="0" anchor="t"/>
          <a:lstStyle/>
          <a:p>
            <a:pPr algn="l" indent="0" marL="0">
              <a:lnSpc>
                <a:spcPts val="1800"/>
              </a:lnSpc>
              <a:buNone/>
            </a:pPr>
            <a:r>
              <a:rPr lang="en-US" sz="1150" dirty="0">
                <a:solidFill>
                  <a:srgbClr val="CAD6DE"/>
                </a:solidFill>
                <a:latin typeface="Cabin" pitchFamily="34" charset="0"/>
                <a:ea typeface="Cabin" pitchFamily="34" charset="-122"/>
                <a:cs typeface="Cabin" pitchFamily="34" charset="-120"/>
              </a:rPr>
              <a:t>Mükemmel hasar tespiti - hiç hasarlı bina kaçırmadı</a:t>
            </a:r>
            <a:endParaRPr lang="en-US" sz="1150" dirty="0"/>
          </a:p>
        </p:txBody>
      </p:sp>
      <p:sp>
        <p:nvSpPr>
          <p:cNvPr id="11" name="Text 9"/>
          <p:cNvSpPr/>
          <p:nvPr/>
        </p:nvSpPr>
        <p:spPr>
          <a:xfrm>
            <a:off x="7501652" y="1889165"/>
            <a:ext cx="3017044" cy="215622"/>
          </a:xfrm>
          <a:prstGeom prst="rect">
            <a:avLst/>
          </a:prstGeom>
          <a:noFill/>
          <a:ln/>
        </p:spPr>
        <p:txBody>
          <a:bodyPr wrap="none" lIns="0" tIns="0" rIns="0" bIns="0" rtlCol="0" anchor="t"/>
          <a:lstStyle/>
          <a:p>
            <a:pPr algn="l" indent="0" marL="0">
              <a:lnSpc>
                <a:spcPts val="1650"/>
              </a:lnSpc>
              <a:buNone/>
            </a:pPr>
            <a:r>
              <a:rPr lang="en-US" sz="1350" dirty="0">
                <a:solidFill>
                  <a:srgbClr val="FFFFFF"/>
                </a:solidFill>
                <a:latin typeface="Unbounded" pitchFamily="34" charset="0"/>
                <a:ea typeface="Unbounded" pitchFamily="34" charset="-122"/>
                <a:cs typeface="Unbounded" pitchFamily="34" charset="-120"/>
              </a:rPr>
              <a:t>En İyi Performans: CNN Tarafı</a:t>
            </a:r>
            <a:endParaRPr lang="en-US" sz="1350" dirty="0"/>
          </a:p>
        </p:txBody>
      </p:sp>
      <p:sp>
        <p:nvSpPr>
          <p:cNvPr id="12" name="Shape 10"/>
          <p:cNvSpPr/>
          <p:nvPr/>
        </p:nvSpPr>
        <p:spPr>
          <a:xfrm>
            <a:off x="7501652" y="2269688"/>
            <a:ext cx="6298644" cy="1988820"/>
          </a:xfrm>
          <a:prstGeom prst="roundRect">
            <a:avLst>
              <a:gd name="adj" fmla="val 17693"/>
            </a:avLst>
          </a:prstGeom>
          <a:solidFill>
            <a:srgbClr val="304755"/>
          </a:solidFill>
          <a:ln/>
        </p:spPr>
      </p:sp>
      <p:sp>
        <p:nvSpPr>
          <p:cNvPr id="13" name="Text 11"/>
          <p:cNvSpPr/>
          <p:nvPr/>
        </p:nvSpPr>
        <p:spPr>
          <a:xfrm>
            <a:off x="7648218" y="2416254"/>
            <a:ext cx="1724858" cy="215622"/>
          </a:xfrm>
          <a:prstGeom prst="rect">
            <a:avLst/>
          </a:prstGeom>
          <a:noFill/>
          <a:ln/>
        </p:spPr>
        <p:txBody>
          <a:bodyPr wrap="none" lIns="0" tIns="0" rIns="0" bIns="0" rtlCol="0" anchor="t"/>
          <a:lstStyle/>
          <a:p>
            <a:pPr algn="l" indent="0" marL="0">
              <a:lnSpc>
                <a:spcPts val="1650"/>
              </a:lnSpc>
              <a:buNone/>
            </a:pPr>
            <a:r>
              <a:rPr lang="en-US" sz="1350" dirty="0">
                <a:solidFill>
                  <a:srgbClr val="CAD6DE"/>
                </a:solidFill>
                <a:latin typeface="Unbounded" pitchFamily="34" charset="0"/>
                <a:ea typeface="Unbounded" pitchFamily="34" charset="-122"/>
                <a:cs typeface="Unbounded" pitchFamily="34" charset="-120"/>
              </a:rPr>
              <a:t>DenseNet121</a:t>
            </a:r>
            <a:endParaRPr lang="en-US" sz="1350" dirty="0"/>
          </a:p>
        </p:txBody>
      </p:sp>
      <p:sp>
        <p:nvSpPr>
          <p:cNvPr id="14" name="Text 12"/>
          <p:cNvSpPr/>
          <p:nvPr/>
        </p:nvSpPr>
        <p:spPr>
          <a:xfrm>
            <a:off x="7648218" y="2778443"/>
            <a:ext cx="6005513" cy="234434"/>
          </a:xfrm>
          <a:prstGeom prst="rect">
            <a:avLst/>
          </a:prstGeom>
          <a:noFill/>
          <a:ln/>
        </p:spPr>
        <p:txBody>
          <a:bodyPr wrap="none" lIns="0" tIns="0" rIns="0" bIns="0" rtlCol="0" anchor="t"/>
          <a:lstStyle/>
          <a:p>
            <a:pPr algn="l" indent="0" marL="0">
              <a:lnSpc>
                <a:spcPts val="1800"/>
              </a:lnSpc>
              <a:buNone/>
            </a:pPr>
            <a:r>
              <a:rPr lang="en-US" sz="1150" b="1" dirty="0">
                <a:solidFill>
                  <a:srgbClr val="CAD6DE"/>
                </a:solidFill>
                <a:latin typeface="Cabin" pitchFamily="34" charset="0"/>
                <a:ea typeface="Cabin" pitchFamily="34" charset="-122"/>
                <a:cs typeface="Cabin" pitchFamily="34" charset="-120"/>
              </a:rPr>
              <a:t>F1-Score:</a:t>
            </a:r>
            <a:pPr algn="l" indent="0" marL="0">
              <a:lnSpc>
                <a:spcPts val="1800"/>
              </a:lnSpc>
              <a:buNone/>
            </a:pPr>
            <a:r>
              <a:rPr lang="en-US" sz="1150" dirty="0">
                <a:solidFill>
                  <a:srgbClr val="CAD6DE"/>
                </a:solidFill>
                <a:latin typeface="Cabin" pitchFamily="34" charset="0"/>
                <a:ea typeface="Cabin" pitchFamily="34" charset="-122"/>
                <a:cs typeface="Cabin" pitchFamily="34" charset="-120"/>
              </a:rPr>
              <a:t> 0.9920</a:t>
            </a:r>
            <a:endParaRPr lang="en-US" sz="1150" dirty="0"/>
          </a:p>
        </p:txBody>
      </p:sp>
      <p:sp>
        <p:nvSpPr>
          <p:cNvPr id="15" name="Text 13"/>
          <p:cNvSpPr/>
          <p:nvPr/>
        </p:nvSpPr>
        <p:spPr>
          <a:xfrm>
            <a:off x="7648218" y="3144798"/>
            <a:ext cx="6005513" cy="234434"/>
          </a:xfrm>
          <a:prstGeom prst="rect">
            <a:avLst/>
          </a:prstGeom>
          <a:noFill/>
          <a:ln/>
        </p:spPr>
        <p:txBody>
          <a:bodyPr wrap="none" lIns="0" tIns="0" rIns="0" bIns="0" rtlCol="0" anchor="t"/>
          <a:lstStyle/>
          <a:p>
            <a:pPr algn="l" indent="0" marL="0">
              <a:lnSpc>
                <a:spcPts val="1800"/>
              </a:lnSpc>
              <a:buNone/>
            </a:pPr>
            <a:r>
              <a:rPr lang="en-US" sz="1150" b="1" dirty="0">
                <a:solidFill>
                  <a:srgbClr val="CAD6DE"/>
                </a:solidFill>
                <a:latin typeface="Cabin" pitchFamily="34" charset="0"/>
                <a:ea typeface="Cabin" pitchFamily="34" charset="-122"/>
                <a:cs typeface="Cabin" pitchFamily="34" charset="-120"/>
              </a:rPr>
              <a:t>Recall:</a:t>
            </a:r>
            <a:pPr algn="l" indent="0" marL="0">
              <a:lnSpc>
                <a:spcPts val="1800"/>
              </a:lnSpc>
              <a:buNone/>
            </a:pPr>
            <a:r>
              <a:rPr lang="en-US" sz="1150" dirty="0">
                <a:solidFill>
                  <a:srgbClr val="CAD6DE"/>
                </a:solidFill>
                <a:latin typeface="Cabin" pitchFamily="34" charset="0"/>
                <a:ea typeface="Cabin" pitchFamily="34" charset="-122"/>
                <a:cs typeface="Cabin" pitchFamily="34" charset="-120"/>
              </a:rPr>
              <a:t> 0.9946</a:t>
            </a:r>
            <a:endParaRPr lang="en-US" sz="1150" dirty="0"/>
          </a:p>
        </p:txBody>
      </p:sp>
      <p:sp>
        <p:nvSpPr>
          <p:cNvPr id="16" name="Text 14"/>
          <p:cNvSpPr/>
          <p:nvPr/>
        </p:nvSpPr>
        <p:spPr>
          <a:xfrm>
            <a:off x="7648218" y="3511153"/>
            <a:ext cx="6005513" cy="234434"/>
          </a:xfrm>
          <a:prstGeom prst="rect">
            <a:avLst/>
          </a:prstGeom>
          <a:noFill/>
          <a:ln/>
        </p:spPr>
        <p:txBody>
          <a:bodyPr wrap="none" lIns="0" tIns="0" rIns="0" bIns="0" rtlCol="0" anchor="t"/>
          <a:lstStyle/>
          <a:p>
            <a:pPr algn="l" indent="0" marL="0">
              <a:lnSpc>
                <a:spcPts val="1800"/>
              </a:lnSpc>
              <a:buNone/>
            </a:pPr>
            <a:r>
              <a:rPr lang="en-US" sz="1150" b="1" dirty="0">
                <a:solidFill>
                  <a:srgbClr val="CAD6DE"/>
                </a:solidFill>
                <a:latin typeface="Cabin" pitchFamily="34" charset="0"/>
                <a:ea typeface="Cabin" pitchFamily="34" charset="-122"/>
                <a:cs typeface="Cabin" pitchFamily="34" charset="-120"/>
              </a:rPr>
              <a:t>ROC-AUC:</a:t>
            </a:r>
            <a:pPr algn="l" indent="0" marL="0">
              <a:lnSpc>
                <a:spcPts val="1800"/>
              </a:lnSpc>
              <a:buNone/>
            </a:pPr>
            <a:r>
              <a:rPr lang="en-US" sz="1150" dirty="0">
                <a:solidFill>
                  <a:srgbClr val="CAD6DE"/>
                </a:solidFill>
                <a:latin typeface="Cabin" pitchFamily="34" charset="0"/>
                <a:ea typeface="Cabin" pitchFamily="34" charset="-122"/>
                <a:cs typeface="Cabin" pitchFamily="34" charset="-120"/>
              </a:rPr>
              <a:t> 0.9997</a:t>
            </a:r>
            <a:endParaRPr lang="en-US" sz="1150" dirty="0"/>
          </a:p>
        </p:txBody>
      </p:sp>
      <p:sp>
        <p:nvSpPr>
          <p:cNvPr id="17" name="Text 15"/>
          <p:cNvSpPr/>
          <p:nvPr/>
        </p:nvSpPr>
        <p:spPr>
          <a:xfrm>
            <a:off x="7648218" y="3877508"/>
            <a:ext cx="6005513" cy="234434"/>
          </a:xfrm>
          <a:prstGeom prst="rect">
            <a:avLst/>
          </a:prstGeom>
          <a:noFill/>
          <a:ln/>
        </p:spPr>
        <p:txBody>
          <a:bodyPr wrap="none" lIns="0" tIns="0" rIns="0" bIns="0" rtlCol="0" anchor="t"/>
          <a:lstStyle/>
          <a:p>
            <a:pPr algn="l" indent="0" marL="0">
              <a:lnSpc>
                <a:spcPts val="1800"/>
              </a:lnSpc>
              <a:buNone/>
            </a:pPr>
            <a:r>
              <a:rPr lang="en-US" sz="1150" dirty="0">
                <a:solidFill>
                  <a:srgbClr val="CAD6DE"/>
                </a:solidFill>
                <a:latin typeface="Cabin" pitchFamily="34" charset="0"/>
                <a:ea typeface="Cabin" pitchFamily="34" charset="-122"/>
                <a:cs typeface="Cabin" pitchFamily="34" charset="-120"/>
              </a:rPr>
              <a:t>Güçlü CNN alternatifi - Swin'e çok yakın performans</a:t>
            </a:r>
            <a:endParaRPr lang="en-US" sz="1150" dirty="0"/>
          </a:p>
        </p:txBody>
      </p:sp>
      <p:pic>
        <p:nvPicPr>
          <p:cNvPr id="18" name="Image 0" descr="preencoded.png">    </p:cNvPr>
          <p:cNvPicPr>
            <a:picLocks noChangeAspect="1"/>
          </p:cNvPicPr>
          <p:nvPr/>
        </p:nvPicPr>
        <p:blipFill>
          <a:blip r:embed="rId1"/>
          <a:stretch>
            <a:fillRect/>
          </a:stretch>
        </p:blipFill>
        <p:spPr>
          <a:xfrm>
            <a:off x="837724" y="4595932"/>
            <a:ext cx="4318278" cy="586383"/>
          </a:xfrm>
          <a:prstGeom prst="rect">
            <a:avLst/>
          </a:prstGeom>
        </p:spPr>
      </p:pic>
      <p:sp>
        <p:nvSpPr>
          <p:cNvPr id="19" name="Text 16"/>
          <p:cNvSpPr/>
          <p:nvPr/>
        </p:nvSpPr>
        <p:spPr>
          <a:xfrm>
            <a:off x="984290" y="5328880"/>
            <a:ext cx="1904405" cy="215622"/>
          </a:xfrm>
          <a:prstGeom prst="rect">
            <a:avLst/>
          </a:prstGeom>
          <a:noFill/>
          <a:ln/>
        </p:spPr>
        <p:txBody>
          <a:bodyPr wrap="none" lIns="0" tIns="0" rIns="0" bIns="0" rtlCol="0" anchor="t"/>
          <a:lstStyle/>
          <a:p>
            <a:pPr algn="l" indent="0" marL="0">
              <a:lnSpc>
                <a:spcPts val="1650"/>
              </a:lnSpc>
              <a:buNone/>
            </a:pPr>
            <a:r>
              <a:rPr lang="en-US" sz="1350" dirty="0">
                <a:solidFill>
                  <a:srgbClr val="CAD6DE"/>
                </a:solidFill>
                <a:latin typeface="Unbounded" pitchFamily="34" charset="0"/>
                <a:ea typeface="Unbounded" pitchFamily="34" charset="-122"/>
                <a:cs typeface="Unbounded" pitchFamily="34" charset="-120"/>
              </a:rPr>
              <a:t>F1-Score Benzerliği</a:t>
            </a:r>
            <a:endParaRPr lang="en-US" sz="1350" dirty="0"/>
          </a:p>
        </p:txBody>
      </p:sp>
      <p:sp>
        <p:nvSpPr>
          <p:cNvPr id="20" name="Text 17"/>
          <p:cNvSpPr/>
          <p:nvPr/>
        </p:nvSpPr>
        <p:spPr>
          <a:xfrm>
            <a:off x="984290" y="5632371"/>
            <a:ext cx="4025146" cy="468868"/>
          </a:xfrm>
          <a:prstGeom prst="rect">
            <a:avLst/>
          </a:prstGeom>
          <a:noFill/>
          <a:ln/>
        </p:spPr>
        <p:txBody>
          <a:bodyPr wrap="square" lIns="0" tIns="0" rIns="0" bIns="0" rtlCol="0" anchor="t"/>
          <a:lstStyle/>
          <a:p>
            <a:pPr algn="l" indent="0" marL="0">
              <a:lnSpc>
                <a:spcPts val="1800"/>
              </a:lnSpc>
              <a:buNone/>
            </a:pPr>
            <a:r>
              <a:rPr lang="en-US" sz="1150" dirty="0">
                <a:solidFill>
                  <a:srgbClr val="CAD6DE"/>
                </a:solidFill>
                <a:latin typeface="Cabin" pitchFamily="34" charset="0"/>
                <a:ea typeface="Cabin" pitchFamily="34" charset="-122"/>
                <a:cs typeface="Cabin" pitchFamily="34" charset="-120"/>
              </a:rPr>
              <a:t>Swin ve DenseNet121 neredeyse identik F1 skoru elde etmiştir (0.9920)</a:t>
            </a:r>
            <a:endParaRPr lang="en-US" sz="1150" dirty="0"/>
          </a:p>
        </p:txBody>
      </p:sp>
      <p:pic>
        <p:nvPicPr>
          <p:cNvPr id="21" name="Image 1" descr="preencoded.png">    </p:cNvPr>
          <p:cNvPicPr>
            <a:picLocks noChangeAspect="1"/>
          </p:cNvPicPr>
          <p:nvPr/>
        </p:nvPicPr>
        <p:blipFill>
          <a:blip r:embed="rId2"/>
          <a:stretch>
            <a:fillRect/>
          </a:stretch>
        </p:blipFill>
        <p:spPr>
          <a:xfrm>
            <a:off x="5156002" y="4595932"/>
            <a:ext cx="4318278" cy="586383"/>
          </a:xfrm>
          <a:prstGeom prst="rect">
            <a:avLst/>
          </a:prstGeom>
        </p:spPr>
      </p:pic>
      <p:sp>
        <p:nvSpPr>
          <p:cNvPr id="22" name="Text 18"/>
          <p:cNvSpPr/>
          <p:nvPr/>
        </p:nvSpPr>
        <p:spPr>
          <a:xfrm>
            <a:off x="5302568" y="5328880"/>
            <a:ext cx="1755100" cy="215622"/>
          </a:xfrm>
          <a:prstGeom prst="rect">
            <a:avLst/>
          </a:prstGeom>
          <a:noFill/>
          <a:ln/>
        </p:spPr>
        <p:txBody>
          <a:bodyPr wrap="none" lIns="0" tIns="0" rIns="0" bIns="0" rtlCol="0" anchor="t"/>
          <a:lstStyle/>
          <a:p>
            <a:pPr algn="l" indent="0" marL="0">
              <a:lnSpc>
                <a:spcPts val="1650"/>
              </a:lnSpc>
              <a:buNone/>
            </a:pPr>
            <a:r>
              <a:rPr lang="en-US" sz="1350" dirty="0">
                <a:solidFill>
                  <a:srgbClr val="CAD6DE"/>
                </a:solidFill>
                <a:latin typeface="Unbounded" pitchFamily="34" charset="0"/>
                <a:ea typeface="Unbounded" pitchFamily="34" charset="-122"/>
                <a:cs typeface="Unbounded" pitchFamily="34" charset="-120"/>
              </a:rPr>
              <a:t>Kritik Fark: Recall</a:t>
            </a:r>
            <a:endParaRPr lang="en-US" sz="1350" dirty="0"/>
          </a:p>
        </p:txBody>
      </p:sp>
      <p:sp>
        <p:nvSpPr>
          <p:cNvPr id="23" name="Text 19"/>
          <p:cNvSpPr/>
          <p:nvPr/>
        </p:nvSpPr>
        <p:spPr>
          <a:xfrm>
            <a:off x="5302568" y="5632371"/>
            <a:ext cx="4025146" cy="468868"/>
          </a:xfrm>
          <a:prstGeom prst="rect">
            <a:avLst/>
          </a:prstGeom>
          <a:noFill/>
          <a:ln/>
        </p:spPr>
        <p:txBody>
          <a:bodyPr wrap="square" lIns="0" tIns="0" rIns="0" bIns="0" rtlCol="0" anchor="t"/>
          <a:lstStyle/>
          <a:p>
            <a:pPr algn="l" indent="0" marL="0">
              <a:lnSpc>
                <a:spcPts val="1800"/>
              </a:lnSpc>
              <a:buNone/>
            </a:pPr>
            <a:r>
              <a:rPr lang="en-US" sz="1150" dirty="0">
                <a:solidFill>
                  <a:srgbClr val="CAD6DE"/>
                </a:solidFill>
                <a:latin typeface="Cabin" pitchFamily="34" charset="0"/>
                <a:ea typeface="Cabin" pitchFamily="34" charset="-122"/>
                <a:cs typeface="Cabin" pitchFamily="34" charset="-120"/>
              </a:rPr>
              <a:t>Swin </a:t>
            </a:r>
            <a:pPr algn="l" indent="0" marL="0">
              <a:lnSpc>
                <a:spcPts val="1800"/>
              </a:lnSpc>
              <a:buNone/>
            </a:pPr>
            <a:r>
              <a:rPr lang="en-US" sz="1150" b="1" dirty="0">
                <a:solidFill>
                  <a:srgbClr val="FFBC8F"/>
                </a:solidFill>
                <a:latin typeface="Cabin" pitchFamily="34" charset="0"/>
                <a:ea typeface="Cabin" pitchFamily="34" charset="-122"/>
                <a:cs typeface="Cabin" pitchFamily="34" charset="-120"/>
              </a:rPr>
              <a:t>Recall=1.0</a:t>
            </a:r>
            <a:pPr algn="l" indent="0" marL="0">
              <a:lnSpc>
                <a:spcPts val="1800"/>
              </a:lnSpc>
              <a:buNone/>
            </a:pPr>
            <a:r>
              <a:rPr lang="en-US" sz="1150" dirty="0">
                <a:solidFill>
                  <a:srgbClr val="CAD6DE"/>
                </a:solidFill>
                <a:latin typeface="Cabin" pitchFamily="34" charset="0"/>
                <a:ea typeface="Cabin" pitchFamily="34" charset="-122"/>
                <a:cs typeface="Cabin" pitchFamily="34" charset="-120"/>
              </a:rPr>
              <a:t>, DenseNet Recall=0.9946 - küçük ama önemli fark</a:t>
            </a:r>
            <a:endParaRPr lang="en-US" sz="1150" dirty="0"/>
          </a:p>
        </p:txBody>
      </p:sp>
      <p:pic>
        <p:nvPicPr>
          <p:cNvPr id="24" name="Image 2" descr="preencoded.png">    </p:cNvPr>
          <p:cNvPicPr>
            <a:picLocks noChangeAspect="1"/>
          </p:cNvPicPr>
          <p:nvPr/>
        </p:nvPicPr>
        <p:blipFill>
          <a:blip r:embed="rId3"/>
          <a:stretch>
            <a:fillRect/>
          </a:stretch>
        </p:blipFill>
        <p:spPr>
          <a:xfrm>
            <a:off x="9474279" y="4595932"/>
            <a:ext cx="4318278" cy="586383"/>
          </a:xfrm>
          <a:prstGeom prst="rect">
            <a:avLst/>
          </a:prstGeom>
        </p:spPr>
      </p:pic>
      <p:sp>
        <p:nvSpPr>
          <p:cNvPr id="25" name="Text 20"/>
          <p:cNvSpPr/>
          <p:nvPr/>
        </p:nvSpPr>
        <p:spPr>
          <a:xfrm>
            <a:off x="9620845" y="5328880"/>
            <a:ext cx="1724858" cy="215622"/>
          </a:xfrm>
          <a:prstGeom prst="rect">
            <a:avLst/>
          </a:prstGeom>
          <a:noFill/>
          <a:ln/>
        </p:spPr>
        <p:txBody>
          <a:bodyPr wrap="none" lIns="0" tIns="0" rIns="0" bIns="0" rtlCol="0" anchor="t"/>
          <a:lstStyle/>
          <a:p>
            <a:pPr algn="l" indent="0" marL="0">
              <a:lnSpc>
                <a:spcPts val="1650"/>
              </a:lnSpc>
              <a:buNone/>
            </a:pPr>
            <a:r>
              <a:rPr lang="en-US" sz="1350" dirty="0">
                <a:solidFill>
                  <a:srgbClr val="CAD6DE"/>
                </a:solidFill>
                <a:latin typeface="Unbounded" pitchFamily="34" charset="0"/>
                <a:ea typeface="Unbounded" pitchFamily="34" charset="-122"/>
                <a:cs typeface="Unbounded" pitchFamily="34" charset="-120"/>
              </a:rPr>
              <a:t>Afet Perspektifi</a:t>
            </a:r>
            <a:endParaRPr lang="en-US" sz="1350" dirty="0"/>
          </a:p>
        </p:txBody>
      </p:sp>
      <p:sp>
        <p:nvSpPr>
          <p:cNvPr id="26" name="Text 21"/>
          <p:cNvSpPr/>
          <p:nvPr/>
        </p:nvSpPr>
        <p:spPr>
          <a:xfrm>
            <a:off x="9620845" y="5632371"/>
            <a:ext cx="4025146" cy="234434"/>
          </a:xfrm>
          <a:prstGeom prst="rect">
            <a:avLst/>
          </a:prstGeom>
          <a:noFill/>
          <a:ln/>
        </p:spPr>
        <p:txBody>
          <a:bodyPr wrap="none" lIns="0" tIns="0" rIns="0" bIns="0" rtlCol="0" anchor="t"/>
          <a:lstStyle/>
          <a:p>
            <a:pPr algn="l" indent="0" marL="0">
              <a:lnSpc>
                <a:spcPts val="1800"/>
              </a:lnSpc>
              <a:buNone/>
            </a:pPr>
            <a:r>
              <a:rPr lang="en-US" sz="1150" dirty="0">
                <a:solidFill>
                  <a:srgbClr val="CAD6DE"/>
                </a:solidFill>
                <a:latin typeface="Cabin" pitchFamily="34" charset="0"/>
                <a:ea typeface="Cabin" pitchFamily="34" charset="-122"/>
                <a:cs typeface="Cabin" pitchFamily="34" charset="-120"/>
              </a:rPr>
              <a:t>Hasarlı bina kaçırmama açısından Swin daha güvenli profil sunar</a:t>
            </a:r>
            <a:endParaRPr lang="en-US" sz="1150" dirty="0"/>
          </a:p>
        </p:txBody>
      </p:sp>
      <p:sp>
        <p:nvSpPr>
          <p:cNvPr id="27" name="Text 22"/>
          <p:cNvSpPr/>
          <p:nvPr/>
        </p:nvSpPr>
        <p:spPr>
          <a:xfrm>
            <a:off x="1057632" y="6577608"/>
            <a:ext cx="12735044" cy="468868"/>
          </a:xfrm>
          <a:prstGeom prst="rect">
            <a:avLst/>
          </a:prstGeom>
          <a:noFill/>
          <a:ln/>
        </p:spPr>
        <p:txBody>
          <a:bodyPr wrap="square" lIns="0" tIns="0" rIns="0" bIns="0" rtlCol="0" anchor="t"/>
          <a:lstStyle/>
          <a:p>
            <a:pPr algn="l" indent="0" marL="0">
              <a:lnSpc>
                <a:spcPts val="1800"/>
              </a:lnSpc>
              <a:buNone/>
            </a:pPr>
            <a:r>
              <a:rPr lang="en-US" sz="1150" b="1" dirty="0">
                <a:solidFill>
                  <a:srgbClr val="000000"/>
                </a:solidFill>
                <a:highlight>
                  <a:srgbClr val="FFBC8F"/>
                </a:highlight>
                <a:latin typeface="Cabin" pitchFamily="34" charset="0"/>
                <a:ea typeface="Cabin" pitchFamily="34" charset="-122"/>
                <a:cs typeface="Cabin" pitchFamily="34" charset="-120"/>
              </a:rPr>
              <a:t>Karar Noktası:</a:t>
            </a:r>
            <a:pPr algn="l" indent="0" marL="0">
              <a:lnSpc>
                <a:spcPts val="1800"/>
              </a:lnSpc>
              <a:buNone/>
            </a:pPr>
            <a:r>
              <a:rPr lang="en-US" sz="1150" dirty="0">
                <a:solidFill>
                  <a:srgbClr val="CAD6DE"/>
                </a:solidFill>
                <a:latin typeface="Cabin" pitchFamily="34" charset="0"/>
                <a:ea typeface="Cabin" pitchFamily="34" charset="-122"/>
                <a:cs typeface="Cabin" pitchFamily="34" charset="-120"/>
              </a:rPr>
              <a:t> F1-Score ve genel performans metrikleri benzer olsa da, afet yönetimi perspektifinden </a:t>
            </a:r>
            <a:pPr algn="l" indent="0" marL="0">
              <a:lnSpc>
                <a:spcPts val="1800"/>
              </a:lnSpc>
              <a:buNone/>
            </a:pPr>
            <a:r>
              <a:rPr lang="en-US" sz="1150" b="1" dirty="0">
                <a:solidFill>
                  <a:srgbClr val="CAD6DE"/>
                </a:solidFill>
                <a:latin typeface="Cabin" pitchFamily="34" charset="0"/>
                <a:ea typeface="Cabin" pitchFamily="34" charset="-122"/>
                <a:cs typeface="Cabin" pitchFamily="34" charset="-120"/>
              </a:rPr>
              <a:t>"hasarlı bina kaçırmama"</a:t>
            </a:r>
            <a:pPr algn="l" indent="0" marL="0">
              <a:lnSpc>
                <a:spcPts val="1800"/>
              </a:lnSpc>
              <a:buNone/>
            </a:pPr>
            <a:r>
              <a:rPr lang="en-US" sz="1150" dirty="0">
                <a:solidFill>
                  <a:srgbClr val="CAD6DE"/>
                </a:solidFill>
                <a:latin typeface="Cabin" pitchFamily="34" charset="0"/>
                <a:ea typeface="Cabin" pitchFamily="34" charset="-122"/>
                <a:cs typeface="Cabin" pitchFamily="34" charset="-120"/>
              </a:rPr>
              <a:t> en kritik faktördür. Bu bağlamda, </a:t>
            </a:r>
            <a:pPr algn="l" indent="0" marL="0">
              <a:lnSpc>
                <a:spcPts val="1800"/>
              </a:lnSpc>
              <a:buNone/>
            </a:pPr>
            <a:r>
              <a:rPr lang="en-US" sz="1150" b="1" dirty="0">
                <a:solidFill>
                  <a:srgbClr val="CAD6DE"/>
                </a:solidFill>
                <a:latin typeface="Cabin" pitchFamily="34" charset="0"/>
                <a:ea typeface="Cabin" pitchFamily="34" charset="-122"/>
                <a:cs typeface="Cabin" pitchFamily="34" charset="-120"/>
              </a:rPr>
              <a:t>Swin Transformer'ın Recall=1.0 performansı</a:t>
            </a:r>
            <a:pPr algn="l" indent="0" marL="0">
              <a:lnSpc>
                <a:spcPts val="1800"/>
              </a:lnSpc>
              <a:buNone/>
            </a:pPr>
            <a:r>
              <a:rPr lang="en-US" sz="1150" dirty="0">
                <a:solidFill>
                  <a:srgbClr val="CAD6DE"/>
                </a:solidFill>
                <a:latin typeface="Cabin" pitchFamily="34" charset="0"/>
                <a:ea typeface="Cabin" pitchFamily="34" charset="-122"/>
                <a:cs typeface="Cabin" pitchFamily="34" charset="-120"/>
              </a:rPr>
              <a:t> onu daha güvenli ve tercih edilir bir seçenek haline getirmektedir. Bununla birlikte, DenseNet121 güçlü bir CNN alternatifi olarak öne çıkmaktadır.</a:t>
            </a:r>
            <a:endParaRPr lang="en-US" sz="1150" dirty="0"/>
          </a:p>
        </p:txBody>
      </p:sp>
      <p:sp>
        <p:nvSpPr>
          <p:cNvPr id="28" name="Shape 23"/>
          <p:cNvSpPr/>
          <p:nvPr/>
        </p:nvSpPr>
        <p:spPr>
          <a:xfrm>
            <a:off x="837724" y="6412706"/>
            <a:ext cx="15240" cy="798671"/>
          </a:xfrm>
          <a:prstGeom prst="rect">
            <a:avLst/>
          </a:prstGeom>
          <a:solidFill>
            <a:srgbClr val="0A988B"/>
          </a:solidFill>
          <a:ln/>
        </p:spPr>
      </p:sp>
      <p:sp>
        <p:nvSpPr>
          <p:cNvPr id="29" name="Text 24"/>
          <p:cNvSpPr/>
          <p:nvPr/>
        </p:nvSpPr>
        <p:spPr>
          <a:xfrm>
            <a:off x="837724" y="7376279"/>
            <a:ext cx="12954952" cy="234434"/>
          </a:xfrm>
          <a:prstGeom prst="rect">
            <a:avLst/>
          </a:prstGeom>
          <a:noFill/>
          <a:ln/>
        </p:spPr>
        <p:txBody>
          <a:bodyPr wrap="none" lIns="0" tIns="0" rIns="0" bIns="0" rtlCol="0" anchor="t"/>
          <a:lstStyle/>
          <a:p>
            <a:pPr algn="l" indent="0" marL="0">
              <a:lnSpc>
                <a:spcPts val="1800"/>
              </a:lnSpc>
              <a:buNone/>
            </a:pPr>
            <a:r>
              <a:rPr lang="en-US" sz="1150" dirty="0">
                <a:solidFill>
                  <a:srgbClr val="CAD6DE"/>
                </a:solidFill>
                <a:latin typeface="Cabin" pitchFamily="34" charset="0"/>
                <a:ea typeface="Cabin" pitchFamily="34" charset="-122"/>
                <a:cs typeface="Cabin" pitchFamily="34" charset="-120"/>
              </a:rPr>
              <a:t>Tüm modellerin performansları 0.97'nin üzerindedir, bu da transfer learning yaklaşımının bu görevde son derece etkili olduğunu göstermektedir.</a:t>
            </a:r>
            <a:endParaRPr lang="en-US" sz="11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837724" y="635318"/>
            <a:ext cx="10344269" cy="492681"/>
          </a:xfrm>
          <a:prstGeom prst="rect">
            <a:avLst/>
          </a:prstGeom>
          <a:noFill/>
          <a:ln/>
        </p:spPr>
        <p:txBody>
          <a:bodyPr wrap="none" lIns="0" tIns="0" rIns="0" bIns="0" rtlCol="0" anchor="t"/>
          <a:lstStyle/>
          <a:p>
            <a:pPr algn="l" indent="0" marL="0">
              <a:lnSpc>
                <a:spcPts val="3850"/>
              </a:lnSpc>
              <a:buNone/>
            </a:pPr>
            <a:r>
              <a:rPr lang="en-US" sz="3100" dirty="0">
                <a:solidFill>
                  <a:srgbClr val="FFFFFF"/>
                </a:solidFill>
                <a:latin typeface="Unbounded" pitchFamily="34" charset="0"/>
                <a:ea typeface="Unbounded" pitchFamily="34" charset="-122"/>
                <a:cs typeface="Unbounded" pitchFamily="34" charset="-120"/>
              </a:rPr>
              <a:t>Tartışma: Sonuçlar Neden Bu Kadar Yüksek?</a:t>
            </a:r>
            <a:endParaRPr lang="en-US" sz="3100" dirty="0"/>
          </a:p>
        </p:txBody>
      </p:sp>
      <p:sp>
        <p:nvSpPr>
          <p:cNvPr id="3" name="Text 1"/>
          <p:cNvSpPr/>
          <p:nvPr/>
        </p:nvSpPr>
        <p:spPr>
          <a:xfrm>
            <a:off x="837724" y="1463040"/>
            <a:ext cx="12954952" cy="268010"/>
          </a:xfrm>
          <a:prstGeom prst="rect">
            <a:avLst/>
          </a:prstGeom>
          <a:noFill/>
          <a:ln/>
        </p:spPr>
        <p:txBody>
          <a:bodyPr wrap="none" lIns="0" tIns="0" rIns="0" bIns="0" rtlCol="0" anchor="t"/>
          <a:lstStyle/>
          <a:p>
            <a:pPr algn="l" indent="0" marL="0">
              <a:lnSpc>
                <a:spcPts val="2100"/>
              </a:lnSpc>
              <a:buNone/>
            </a:pPr>
            <a:r>
              <a:rPr lang="en-US" sz="1300" dirty="0">
                <a:solidFill>
                  <a:srgbClr val="CAD6DE"/>
                </a:solidFill>
                <a:latin typeface="Cabin" pitchFamily="34" charset="0"/>
                <a:ea typeface="Cabin" pitchFamily="34" charset="-122"/>
                <a:cs typeface="Cabin" pitchFamily="34" charset="-120"/>
              </a:rPr>
              <a:t>Test setinde elde edilen metrikler (özellikle ROC-AUC değerlerinin 0.999'un üzerine çıkması) ilk bakışta şüphe uyandırabilir. Bu sonuçların gerçekçiliğini ve bağlamını tartışmak önemlidir.</a:t>
            </a:r>
            <a:endParaRPr lang="en-US" sz="1300" dirty="0"/>
          </a:p>
        </p:txBody>
      </p:sp>
      <p:sp>
        <p:nvSpPr>
          <p:cNvPr id="4" name="Text 2"/>
          <p:cNvSpPr/>
          <p:nvPr/>
        </p:nvSpPr>
        <p:spPr>
          <a:xfrm>
            <a:off x="837724" y="1982391"/>
            <a:ext cx="2027515" cy="246459"/>
          </a:xfrm>
          <a:prstGeom prst="rect">
            <a:avLst/>
          </a:prstGeom>
          <a:noFill/>
          <a:ln/>
        </p:spPr>
        <p:txBody>
          <a:bodyPr wrap="none" lIns="0" tIns="0" rIns="0" bIns="0" rtlCol="0" anchor="t"/>
          <a:lstStyle/>
          <a:p>
            <a:pPr algn="l" indent="0" marL="0">
              <a:lnSpc>
                <a:spcPts val="1900"/>
              </a:lnSpc>
              <a:buNone/>
            </a:pPr>
            <a:r>
              <a:rPr lang="en-US" sz="1550" dirty="0">
                <a:solidFill>
                  <a:srgbClr val="FFFFFF"/>
                </a:solidFill>
                <a:latin typeface="Unbounded" pitchFamily="34" charset="0"/>
                <a:ea typeface="Unbounded" pitchFamily="34" charset="-122"/>
                <a:cs typeface="Unbounded" pitchFamily="34" charset="-120"/>
              </a:rPr>
              <a:t>Olası Açıklamalar</a:t>
            </a:r>
            <a:endParaRPr lang="en-US" sz="1550" dirty="0"/>
          </a:p>
        </p:txBody>
      </p:sp>
      <p:sp>
        <p:nvSpPr>
          <p:cNvPr id="5" name="Shape 3"/>
          <p:cNvSpPr/>
          <p:nvPr/>
        </p:nvSpPr>
        <p:spPr>
          <a:xfrm>
            <a:off x="837724" y="2480191"/>
            <a:ext cx="376952" cy="376952"/>
          </a:xfrm>
          <a:prstGeom prst="roundRect">
            <a:avLst>
              <a:gd name="adj" fmla="val 6668"/>
            </a:avLst>
          </a:prstGeom>
          <a:solidFill>
            <a:srgbClr val="304755"/>
          </a:solidFill>
          <a:ln/>
        </p:spPr>
      </p:sp>
      <p:sp>
        <p:nvSpPr>
          <p:cNvPr id="6" name="Text 4"/>
          <p:cNvSpPr/>
          <p:nvPr/>
        </p:nvSpPr>
        <p:spPr>
          <a:xfrm>
            <a:off x="907971" y="2520851"/>
            <a:ext cx="236458" cy="295632"/>
          </a:xfrm>
          <a:prstGeom prst="rect">
            <a:avLst/>
          </a:prstGeom>
          <a:noFill/>
          <a:ln/>
        </p:spPr>
        <p:txBody>
          <a:bodyPr wrap="none" lIns="0" tIns="0" rIns="0" bIns="0" rtlCol="0" anchor="t"/>
          <a:lstStyle/>
          <a:p>
            <a:pPr algn="ctr" indent="0" marL="0">
              <a:lnSpc>
                <a:spcPts val="1850"/>
              </a:lnSpc>
              <a:buNone/>
            </a:pPr>
            <a:r>
              <a:rPr lang="en-US" sz="1850" dirty="0">
                <a:solidFill>
                  <a:srgbClr val="CAD6DE"/>
                </a:solidFill>
                <a:latin typeface="Unbounded" pitchFamily="34" charset="0"/>
                <a:ea typeface="Unbounded" pitchFamily="34" charset="-122"/>
                <a:cs typeface="Unbounded" pitchFamily="34" charset="-120"/>
              </a:rPr>
              <a:t>1</a:t>
            </a:r>
            <a:endParaRPr lang="en-US" sz="1850" dirty="0"/>
          </a:p>
        </p:txBody>
      </p:sp>
      <p:sp>
        <p:nvSpPr>
          <p:cNvPr id="7" name="Text 5"/>
          <p:cNvSpPr/>
          <p:nvPr/>
        </p:nvSpPr>
        <p:spPr>
          <a:xfrm>
            <a:off x="1382197" y="2537698"/>
            <a:ext cx="3634145" cy="492919"/>
          </a:xfrm>
          <a:prstGeom prst="rect">
            <a:avLst/>
          </a:prstGeom>
          <a:noFill/>
          <a:ln/>
        </p:spPr>
        <p:txBody>
          <a:bodyPr wrap="square" lIns="0" tIns="0" rIns="0" bIns="0" rtlCol="0" anchor="t"/>
          <a:lstStyle/>
          <a:p>
            <a:pPr algn="l" indent="0" marL="0">
              <a:lnSpc>
                <a:spcPts val="1900"/>
              </a:lnSpc>
              <a:buNone/>
            </a:pPr>
            <a:r>
              <a:rPr lang="en-US" sz="1550" dirty="0">
                <a:solidFill>
                  <a:srgbClr val="CAD6DE"/>
                </a:solidFill>
                <a:latin typeface="Unbounded" pitchFamily="34" charset="0"/>
                <a:ea typeface="Unbounded" pitchFamily="34" charset="-122"/>
                <a:cs typeface="Unbounded" pitchFamily="34" charset="-120"/>
              </a:rPr>
              <a:t>Sınıflar Görsel Olarak Ayırt Edici</a:t>
            </a:r>
            <a:endParaRPr lang="en-US" sz="1550" dirty="0"/>
          </a:p>
        </p:txBody>
      </p:sp>
      <p:sp>
        <p:nvSpPr>
          <p:cNvPr id="8" name="Text 6"/>
          <p:cNvSpPr/>
          <p:nvPr/>
        </p:nvSpPr>
        <p:spPr>
          <a:xfrm>
            <a:off x="1382197" y="3131106"/>
            <a:ext cx="3634145" cy="1072039"/>
          </a:xfrm>
          <a:prstGeom prst="rect">
            <a:avLst/>
          </a:prstGeom>
          <a:noFill/>
          <a:ln/>
        </p:spPr>
        <p:txBody>
          <a:bodyPr wrap="square" lIns="0" tIns="0" rIns="0" bIns="0" rtlCol="0" anchor="t"/>
          <a:lstStyle/>
          <a:p>
            <a:pPr algn="l" indent="0" marL="0">
              <a:lnSpc>
                <a:spcPts val="2100"/>
              </a:lnSpc>
              <a:buNone/>
            </a:pPr>
            <a:r>
              <a:rPr lang="en-US" sz="1300" dirty="0">
                <a:solidFill>
                  <a:srgbClr val="CAD6DE"/>
                </a:solidFill>
                <a:latin typeface="Cabin" pitchFamily="34" charset="0"/>
                <a:ea typeface="Cabin" pitchFamily="34" charset="-122"/>
                <a:cs typeface="Cabin" pitchFamily="34" charset="-120"/>
              </a:rPr>
              <a:t>Hasarlı ve hasarsız binalar arasında belirgin görsel farklılıklar bulunmaktadır. Hasar, çatlaklar, çökmeler gibi özellikler CNN ve Transformer modellerinin güçlü olduğu pattern tanıma alanına girer.</a:t>
            </a:r>
            <a:endParaRPr lang="en-US" sz="1300" dirty="0"/>
          </a:p>
        </p:txBody>
      </p:sp>
      <p:sp>
        <p:nvSpPr>
          <p:cNvPr id="9" name="Shape 7"/>
          <p:cNvSpPr/>
          <p:nvPr/>
        </p:nvSpPr>
        <p:spPr>
          <a:xfrm>
            <a:off x="5225772" y="2480191"/>
            <a:ext cx="376952" cy="376952"/>
          </a:xfrm>
          <a:prstGeom prst="roundRect">
            <a:avLst>
              <a:gd name="adj" fmla="val 6668"/>
            </a:avLst>
          </a:prstGeom>
          <a:solidFill>
            <a:srgbClr val="304755"/>
          </a:solidFill>
          <a:ln/>
        </p:spPr>
      </p:sp>
      <p:sp>
        <p:nvSpPr>
          <p:cNvPr id="10" name="Text 8"/>
          <p:cNvSpPr/>
          <p:nvPr/>
        </p:nvSpPr>
        <p:spPr>
          <a:xfrm>
            <a:off x="5296019" y="2520851"/>
            <a:ext cx="236458" cy="295632"/>
          </a:xfrm>
          <a:prstGeom prst="rect">
            <a:avLst/>
          </a:prstGeom>
          <a:noFill/>
          <a:ln/>
        </p:spPr>
        <p:txBody>
          <a:bodyPr wrap="none" lIns="0" tIns="0" rIns="0" bIns="0" rtlCol="0" anchor="t"/>
          <a:lstStyle/>
          <a:p>
            <a:pPr algn="ctr" indent="0" marL="0">
              <a:lnSpc>
                <a:spcPts val="1850"/>
              </a:lnSpc>
              <a:buNone/>
            </a:pPr>
            <a:r>
              <a:rPr lang="en-US" sz="1850" dirty="0">
                <a:solidFill>
                  <a:srgbClr val="CAD6DE"/>
                </a:solidFill>
                <a:latin typeface="Unbounded" pitchFamily="34" charset="0"/>
                <a:ea typeface="Unbounded" pitchFamily="34" charset="-122"/>
                <a:cs typeface="Unbounded" pitchFamily="34" charset="-120"/>
              </a:rPr>
              <a:t>2</a:t>
            </a:r>
            <a:endParaRPr lang="en-US" sz="1850" dirty="0"/>
          </a:p>
        </p:txBody>
      </p:sp>
      <p:sp>
        <p:nvSpPr>
          <p:cNvPr id="11" name="Text 9"/>
          <p:cNvSpPr/>
          <p:nvPr/>
        </p:nvSpPr>
        <p:spPr>
          <a:xfrm>
            <a:off x="5770245" y="2537698"/>
            <a:ext cx="3040499" cy="246459"/>
          </a:xfrm>
          <a:prstGeom prst="rect">
            <a:avLst/>
          </a:prstGeom>
          <a:noFill/>
          <a:ln/>
        </p:spPr>
        <p:txBody>
          <a:bodyPr wrap="none" lIns="0" tIns="0" rIns="0" bIns="0" rtlCol="0" anchor="t"/>
          <a:lstStyle/>
          <a:p>
            <a:pPr algn="l" indent="0" marL="0">
              <a:lnSpc>
                <a:spcPts val="1900"/>
              </a:lnSpc>
              <a:buNone/>
            </a:pPr>
            <a:r>
              <a:rPr lang="en-US" sz="1550" dirty="0">
                <a:solidFill>
                  <a:srgbClr val="CAD6DE"/>
                </a:solidFill>
                <a:latin typeface="Unbounded" pitchFamily="34" charset="0"/>
                <a:ea typeface="Unbounded" pitchFamily="34" charset="-122"/>
                <a:cs typeface="Unbounded" pitchFamily="34" charset="-120"/>
              </a:rPr>
              <a:t>Transfer Learning Etkinliği</a:t>
            </a:r>
            <a:endParaRPr lang="en-US" sz="1550" dirty="0"/>
          </a:p>
        </p:txBody>
      </p:sp>
      <p:sp>
        <p:nvSpPr>
          <p:cNvPr id="12" name="Text 10"/>
          <p:cNvSpPr/>
          <p:nvPr/>
        </p:nvSpPr>
        <p:spPr>
          <a:xfrm>
            <a:off x="5770245" y="2884646"/>
            <a:ext cx="3634264" cy="804029"/>
          </a:xfrm>
          <a:prstGeom prst="rect">
            <a:avLst/>
          </a:prstGeom>
          <a:noFill/>
          <a:ln/>
        </p:spPr>
        <p:txBody>
          <a:bodyPr wrap="square" lIns="0" tIns="0" rIns="0" bIns="0" rtlCol="0" anchor="t"/>
          <a:lstStyle/>
          <a:p>
            <a:pPr algn="l" indent="0" marL="0">
              <a:lnSpc>
                <a:spcPts val="2100"/>
              </a:lnSpc>
              <a:buNone/>
            </a:pPr>
            <a:r>
              <a:rPr lang="en-US" sz="1300" dirty="0">
                <a:solidFill>
                  <a:srgbClr val="CAD6DE"/>
                </a:solidFill>
                <a:latin typeface="Cabin" pitchFamily="34" charset="0"/>
                <a:ea typeface="Cabin" pitchFamily="34" charset="-122"/>
                <a:cs typeface="Cabin" pitchFamily="34" charset="-120"/>
              </a:rPr>
              <a:t>ImageNet pre-training, bina yapılarını ve genel görsel özellikleri çok iyi öğrenmiştir. Bu bilgi, deprem hasarına kolayca transfer edilmiştir.</a:t>
            </a:r>
            <a:endParaRPr lang="en-US" sz="1300" dirty="0"/>
          </a:p>
        </p:txBody>
      </p:sp>
      <p:sp>
        <p:nvSpPr>
          <p:cNvPr id="13" name="Shape 11"/>
          <p:cNvSpPr/>
          <p:nvPr/>
        </p:nvSpPr>
        <p:spPr>
          <a:xfrm>
            <a:off x="9613940" y="2480191"/>
            <a:ext cx="376952" cy="376952"/>
          </a:xfrm>
          <a:prstGeom prst="roundRect">
            <a:avLst>
              <a:gd name="adj" fmla="val 6668"/>
            </a:avLst>
          </a:prstGeom>
          <a:solidFill>
            <a:srgbClr val="304755"/>
          </a:solidFill>
          <a:ln/>
        </p:spPr>
      </p:sp>
      <p:sp>
        <p:nvSpPr>
          <p:cNvPr id="14" name="Text 12"/>
          <p:cNvSpPr/>
          <p:nvPr/>
        </p:nvSpPr>
        <p:spPr>
          <a:xfrm>
            <a:off x="9684187" y="2520851"/>
            <a:ext cx="236458" cy="295632"/>
          </a:xfrm>
          <a:prstGeom prst="rect">
            <a:avLst/>
          </a:prstGeom>
          <a:noFill/>
          <a:ln/>
        </p:spPr>
        <p:txBody>
          <a:bodyPr wrap="none" lIns="0" tIns="0" rIns="0" bIns="0" rtlCol="0" anchor="t"/>
          <a:lstStyle/>
          <a:p>
            <a:pPr algn="ctr" indent="0" marL="0">
              <a:lnSpc>
                <a:spcPts val="1850"/>
              </a:lnSpc>
              <a:buNone/>
            </a:pPr>
            <a:r>
              <a:rPr lang="en-US" sz="1850" dirty="0">
                <a:solidFill>
                  <a:srgbClr val="CAD6DE"/>
                </a:solidFill>
                <a:latin typeface="Unbounded" pitchFamily="34" charset="0"/>
                <a:ea typeface="Unbounded" pitchFamily="34" charset="-122"/>
                <a:cs typeface="Unbounded" pitchFamily="34" charset="-120"/>
              </a:rPr>
              <a:t>3</a:t>
            </a:r>
            <a:endParaRPr lang="en-US" sz="1850" dirty="0"/>
          </a:p>
        </p:txBody>
      </p:sp>
      <p:sp>
        <p:nvSpPr>
          <p:cNvPr id="15" name="Text 13"/>
          <p:cNvSpPr/>
          <p:nvPr/>
        </p:nvSpPr>
        <p:spPr>
          <a:xfrm>
            <a:off x="10158413" y="2537698"/>
            <a:ext cx="2880479" cy="246459"/>
          </a:xfrm>
          <a:prstGeom prst="rect">
            <a:avLst/>
          </a:prstGeom>
          <a:noFill/>
          <a:ln/>
        </p:spPr>
        <p:txBody>
          <a:bodyPr wrap="none" lIns="0" tIns="0" rIns="0" bIns="0" rtlCol="0" anchor="t"/>
          <a:lstStyle/>
          <a:p>
            <a:pPr algn="l" indent="0" marL="0">
              <a:lnSpc>
                <a:spcPts val="1900"/>
              </a:lnSpc>
              <a:buNone/>
            </a:pPr>
            <a:r>
              <a:rPr lang="en-US" sz="1550" dirty="0">
                <a:solidFill>
                  <a:srgbClr val="CAD6DE"/>
                </a:solidFill>
                <a:latin typeface="Unbounded" pitchFamily="34" charset="0"/>
                <a:ea typeface="Unbounded" pitchFamily="34" charset="-122"/>
                <a:cs typeface="Unbounded" pitchFamily="34" charset="-120"/>
              </a:rPr>
              <a:t>Veri Seti Karakteristikleri</a:t>
            </a:r>
            <a:endParaRPr lang="en-US" sz="1550" dirty="0"/>
          </a:p>
        </p:txBody>
      </p:sp>
      <p:sp>
        <p:nvSpPr>
          <p:cNvPr id="16" name="Text 14"/>
          <p:cNvSpPr/>
          <p:nvPr/>
        </p:nvSpPr>
        <p:spPr>
          <a:xfrm>
            <a:off x="10158413" y="2884646"/>
            <a:ext cx="3634264" cy="804029"/>
          </a:xfrm>
          <a:prstGeom prst="rect">
            <a:avLst/>
          </a:prstGeom>
          <a:noFill/>
          <a:ln/>
        </p:spPr>
        <p:txBody>
          <a:bodyPr wrap="square" lIns="0" tIns="0" rIns="0" bIns="0" rtlCol="0" anchor="t"/>
          <a:lstStyle/>
          <a:p>
            <a:pPr algn="l" indent="0" marL="0">
              <a:lnSpc>
                <a:spcPts val="2100"/>
              </a:lnSpc>
              <a:buNone/>
            </a:pPr>
            <a:r>
              <a:rPr lang="en-US" sz="1300" dirty="0">
                <a:solidFill>
                  <a:srgbClr val="CAD6DE"/>
                </a:solidFill>
                <a:latin typeface="Cabin" pitchFamily="34" charset="0"/>
                <a:ea typeface="Cabin" pitchFamily="34" charset="-122"/>
                <a:cs typeface="Cabin" pitchFamily="34" charset="-120"/>
              </a:rPr>
              <a:t>Veri setinin görece homojen özelliklere sahip olması ve sınıflar arası net ayrımlar, yüksek performansı kolaylaştırmıştır.</a:t>
            </a:r>
            <a:endParaRPr lang="en-US" sz="1300" dirty="0"/>
          </a:p>
        </p:txBody>
      </p:sp>
      <p:sp>
        <p:nvSpPr>
          <p:cNvPr id="17" name="Shape 15"/>
          <p:cNvSpPr/>
          <p:nvPr/>
        </p:nvSpPr>
        <p:spPr>
          <a:xfrm>
            <a:off x="837724" y="4391620"/>
            <a:ext cx="6393656" cy="2034421"/>
          </a:xfrm>
          <a:prstGeom prst="roundRect">
            <a:avLst>
              <a:gd name="adj" fmla="val 1235"/>
            </a:avLst>
          </a:prstGeom>
          <a:solidFill>
            <a:srgbClr val="112836"/>
          </a:solidFill>
          <a:ln w="22860">
            <a:solidFill>
              <a:srgbClr val="49606E"/>
            </a:solidFill>
            <a:prstDash val="solid"/>
          </a:ln>
        </p:spPr>
      </p:sp>
      <p:sp>
        <p:nvSpPr>
          <p:cNvPr id="18" name="Shape 16"/>
          <p:cNvSpPr/>
          <p:nvPr/>
        </p:nvSpPr>
        <p:spPr>
          <a:xfrm>
            <a:off x="860584" y="4414480"/>
            <a:ext cx="6347936" cy="502682"/>
          </a:xfrm>
          <a:prstGeom prst="rect">
            <a:avLst/>
          </a:prstGeom>
          <a:solidFill>
            <a:srgbClr val="304755"/>
          </a:solidFill>
          <a:ln/>
        </p:spPr>
      </p:sp>
      <p:pic>
        <p:nvPicPr>
          <p:cNvPr id="19"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908822" y="4540091"/>
            <a:ext cx="251341" cy="251341"/>
          </a:xfrm>
          <a:prstGeom prst="rect">
            <a:avLst/>
          </a:prstGeom>
        </p:spPr>
      </p:pic>
      <p:sp>
        <p:nvSpPr>
          <p:cNvPr id="20" name="Text 17"/>
          <p:cNvSpPr/>
          <p:nvPr/>
        </p:nvSpPr>
        <p:spPr>
          <a:xfrm>
            <a:off x="1028105" y="5084683"/>
            <a:ext cx="2122408" cy="246459"/>
          </a:xfrm>
          <a:prstGeom prst="rect">
            <a:avLst/>
          </a:prstGeom>
          <a:noFill/>
          <a:ln/>
        </p:spPr>
        <p:txBody>
          <a:bodyPr wrap="none" lIns="0" tIns="0" rIns="0" bIns="0" rtlCol="0" anchor="t"/>
          <a:lstStyle/>
          <a:p>
            <a:pPr algn="l" indent="0" marL="0">
              <a:lnSpc>
                <a:spcPts val="1900"/>
              </a:lnSpc>
              <a:buNone/>
            </a:pPr>
            <a:r>
              <a:rPr lang="en-US" sz="1550" dirty="0">
                <a:solidFill>
                  <a:srgbClr val="CAD6DE"/>
                </a:solidFill>
                <a:latin typeface="Unbounded" pitchFamily="34" charset="0"/>
                <a:ea typeface="Unbounded" pitchFamily="34" charset="-122"/>
                <a:cs typeface="Unbounded" pitchFamily="34" charset="-120"/>
              </a:rPr>
              <a:t>Domain Shift Riski</a:t>
            </a:r>
            <a:endParaRPr lang="en-US" sz="1550" dirty="0"/>
          </a:p>
        </p:txBody>
      </p:sp>
      <p:sp>
        <p:nvSpPr>
          <p:cNvPr id="21" name="Text 18"/>
          <p:cNvSpPr/>
          <p:nvPr/>
        </p:nvSpPr>
        <p:spPr>
          <a:xfrm>
            <a:off x="1028105" y="5431631"/>
            <a:ext cx="6012894" cy="804029"/>
          </a:xfrm>
          <a:prstGeom prst="rect">
            <a:avLst/>
          </a:prstGeom>
          <a:noFill/>
          <a:ln/>
        </p:spPr>
        <p:txBody>
          <a:bodyPr wrap="square" lIns="0" tIns="0" rIns="0" bIns="0" rtlCol="0" anchor="t"/>
          <a:lstStyle/>
          <a:p>
            <a:pPr algn="l" indent="0" marL="0">
              <a:lnSpc>
                <a:spcPts val="2100"/>
              </a:lnSpc>
              <a:buNone/>
            </a:pPr>
            <a:r>
              <a:rPr lang="en-US" sz="1300" dirty="0">
                <a:solidFill>
                  <a:srgbClr val="CAD6DE"/>
                </a:solidFill>
                <a:latin typeface="Cabin" pitchFamily="34" charset="0"/>
                <a:ea typeface="Cabin" pitchFamily="34" charset="-122"/>
                <a:cs typeface="Cabin" pitchFamily="34" charset="-120"/>
              </a:rPr>
              <a:t>Hasarlı görüntüler HGM-KURE'den, hasarsız görüntüler Google Maps'ten alınmıştır. Bu farklı kaynak sorunu, modellerin kaynak özelliklerini öğrenmiş olabileceği anlamına gelir (domain bias).</a:t>
            </a:r>
            <a:endParaRPr lang="en-US" sz="1300" dirty="0"/>
          </a:p>
        </p:txBody>
      </p:sp>
      <p:sp>
        <p:nvSpPr>
          <p:cNvPr id="22" name="Shape 19"/>
          <p:cNvSpPr/>
          <p:nvPr/>
        </p:nvSpPr>
        <p:spPr>
          <a:xfrm>
            <a:off x="7398901" y="4391620"/>
            <a:ext cx="6393775" cy="2034421"/>
          </a:xfrm>
          <a:prstGeom prst="roundRect">
            <a:avLst>
              <a:gd name="adj" fmla="val 1235"/>
            </a:avLst>
          </a:prstGeom>
          <a:solidFill>
            <a:srgbClr val="112836"/>
          </a:solidFill>
          <a:ln w="22860">
            <a:solidFill>
              <a:srgbClr val="49606E"/>
            </a:solidFill>
            <a:prstDash val="solid"/>
          </a:ln>
        </p:spPr>
      </p:sp>
      <p:sp>
        <p:nvSpPr>
          <p:cNvPr id="23" name="Shape 20"/>
          <p:cNvSpPr/>
          <p:nvPr/>
        </p:nvSpPr>
        <p:spPr>
          <a:xfrm>
            <a:off x="7421761" y="4414480"/>
            <a:ext cx="6348055" cy="502682"/>
          </a:xfrm>
          <a:prstGeom prst="rect">
            <a:avLst/>
          </a:prstGeom>
          <a:solidFill>
            <a:srgbClr val="304755"/>
          </a:solidFill>
          <a:ln/>
        </p:spPr>
      </p:sp>
      <p:pic>
        <p:nvPicPr>
          <p:cNvPr id="24"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70118" y="4540091"/>
            <a:ext cx="251341" cy="251341"/>
          </a:xfrm>
          <a:prstGeom prst="rect">
            <a:avLst/>
          </a:prstGeom>
        </p:spPr>
      </p:pic>
      <p:sp>
        <p:nvSpPr>
          <p:cNvPr id="25" name="Text 21"/>
          <p:cNvSpPr/>
          <p:nvPr/>
        </p:nvSpPr>
        <p:spPr>
          <a:xfrm>
            <a:off x="7589282" y="5084683"/>
            <a:ext cx="2205395" cy="246459"/>
          </a:xfrm>
          <a:prstGeom prst="rect">
            <a:avLst/>
          </a:prstGeom>
          <a:noFill/>
          <a:ln/>
        </p:spPr>
        <p:txBody>
          <a:bodyPr wrap="none" lIns="0" tIns="0" rIns="0" bIns="0" rtlCol="0" anchor="t"/>
          <a:lstStyle/>
          <a:p>
            <a:pPr algn="l" indent="0" marL="0">
              <a:lnSpc>
                <a:spcPts val="1900"/>
              </a:lnSpc>
              <a:buNone/>
            </a:pPr>
            <a:r>
              <a:rPr lang="en-US" sz="1550" dirty="0">
                <a:solidFill>
                  <a:srgbClr val="CAD6DE"/>
                </a:solidFill>
                <a:latin typeface="Unbounded" pitchFamily="34" charset="0"/>
                <a:ea typeface="Unbounded" pitchFamily="34" charset="-122"/>
                <a:cs typeface="Unbounded" pitchFamily="34" charset="-120"/>
              </a:rPr>
              <a:t>Genelleme Sınırlılığı</a:t>
            </a:r>
            <a:endParaRPr lang="en-US" sz="1550" dirty="0"/>
          </a:p>
        </p:txBody>
      </p:sp>
      <p:sp>
        <p:nvSpPr>
          <p:cNvPr id="26" name="Text 22"/>
          <p:cNvSpPr/>
          <p:nvPr/>
        </p:nvSpPr>
        <p:spPr>
          <a:xfrm>
            <a:off x="7589282" y="5431631"/>
            <a:ext cx="6013013" cy="536019"/>
          </a:xfrm>
          <a:prstGeom prst="rect">
            <a:avLst/>
          </a:prstGeom>
          <a:noFill/>
          <a:ln/>
        </p:spPr>
        <p:txBody>
          <a:bodyPr wrap="square" lIns="0" tIns="0" rIns="0" bIns="0" rtlCol="0" anchor="t"/>
          <a:lstStyle/>
          <a:p>
            <a:pPr algn="l" indent="0" marL="0">
              <a:lnSpc>
                <a:spcPts val="2100"/>
              </a:lnSpc>
              <a:buNone/>
            </a:pPr>
            <a:r>
              <a:rPr lang="en-US" sz="1300" dirty="0">
                <a:solidFill>
                  <a:srgbClr val="CAD6DE"/>
                </a:solidFill>
                <a:latin typeface="Cabin" pitchFamily="34" charset="0"/>
                <a:ea typeface="Cabin" pitchFamily="34" charset="-122"/>
                <a:cs typeface="Cabin" pitchFamily="34" charset="-120"/>
              </a:rPr>
              <a:t>Modeller bu spesifik veri setinde mükemmel çalışsa da, farklı şehirler, farklı depremler, farklı sensörler veya farklı çekim koşullarında performans düşebilir.</a:t>
            </a:r>
            <a:endParaRPr lang="en-US" sz="1300" dirty="0"/>
          </a:p>
        </p:txBody>
      </p:sp>
      <p:sp>
        <p:nvSpPr>
          <p:cNvPr id="27" name="Shape 23"/>
          <p:cNvSpPr/>
          <p:nvPr/>
        </p:nvSpPr>
        <p:spPr>
          <a:xfrm>
            <a:off x="837724" y="6614517"/>
            <a:ext cx="12954952" cy="979765"/>
          </a:xfrm>
          <a:prstGeom prst="roundRect">
            <a:avLst>
              <a:gd name="adj" fmla="val 2565"/>
            </a:avLst>
          </a:prstGeom>
          <a:solidFill>
            <a:srgbClr val="054842"/>
          </a:solidFill>
          <a:ln/>
        </p:spPr>
      </p:sp>
      <p:pic>
        <p:nvPicPr>
          <p:cNvPr id="28" name="Image 2" descr="preencoded.png">    </p:cNvPr>
          <p:cNvPicPr>
            <a:picLocks noChangeAspect="1"/>
          </p:cNvPicPr>
          <p:nvPr/>
        </p:nvPicPr>
        <p:blipFill>
          <a:blip r:embed="rId5"/>
          <a:stretch>
            <a:fillRect/>
          </a:stretch>
        </p:blipFill>
        <p:spPr>
          <a:xfrm>
            <a:off x="1005245" y="6867644"/>
            <a:ext cx="209431" cy="167521"/>
          </a:xfrm>
          <a:prstGeom prst="rect">
            <a:avLst/>
          </a:prstGeom>
        </p:spPr>
      </p:pic>
      <p:sp>
        <p:nvSpPr>
          <p:cNvPr id="29" name="Text 24"/>
          <p:cNvSpPr/>
          <p:nvPr/>
        </p:nvSpPr>
        <p:spPr>
          <a:xfrm>
            <a:off x="1382197" y="6823829"/>
            <a:ext cx="12242959" cy="536019"/>
          </a:xfrm>
          <a:prstGeom prst="rect">
            <a:avLst/>
          </a:prstGeom>
          <a:noFill/>
          <a:ln/>
        </p:spPr>
        <p:txBody>
          <a:bodyPr wrap="square" lIns="0" tIns="0" rIns="0" bIns="0" rtlCol="0" anchor="t"/>
          <a:lstStyle/>
          <a:p>
            <a:pPr algn="l" indent="0" marL="0">
              <a:lnSpc>
                <a:spcPts val="2100"/>
              </a:lnSpc>
              <a:buNone/>
            </a:pPr>
            <a:r>
              <a:rPr lang="en-US" sz="1300" b="1" dirty="0">
                <a:solidFill>
                  <a:srgbClr val="FFFFFF"/>
                </a:solidFill>
                <a:latin typeface="Cabin" pitchFamily="34" charset="0"/>
                <a:ea typeface="Cabin" pitchFamily="34" charset="-122"/>
                <a:cs typeface="Cabin" pitchFamily="34" charset="-120"/>
              </a:rPr>
              <a:t>Dürüst Değerlendirme:</a:t>
            </a:r>
            <a:pPr algn="l" indent="0" marL="0">
              <a:lnSpc>
                <a:spcPts val="2100"/>
              </a:lnSpc>
              <a:buNone/>
            </a:pPr>
            <a:r>
              <a:rPr lang="en-US" sz="1300" dirty="0">
                <a:solidFill>
                  <a:srgbClr val="FFFFFF"/>
                </a:solidFill>
                <a:latin typeface="Cabin" pitchFamily="34" charset="0"/>
                <a:ea typeface="Cabin" pitchFamily="34" charset="-122"/>
                <a:cs typeface="Cabin" pitchFamily="34" charset="-120"/>
              </a:rPr>
              <a:t> ROC-AUC değerlerinin tavana yapması (0.999+) gerçek dünya karmaşıklığını tam yansıtmayabilir. Bununla birlikte, </a:t>
            </a:r>
            <a:pPr algn="l" indent="0" marL="0">
              <a:lnSpc>
                <a:spcPts val="2100"/>
              </a:lnSpc>
              <a:buNone/>
            </a:pPr>
            <a:r>
              <a:rPr lang="en-US" sz="1300" b="1" dirty="0">
                <a:solidFill>
                  <a:srgbClr val="FFFFFF"/>
                </a:solidFill>
                <a:latin typeface="Cabin" pitchFamily="34" charset="0"/>
                <a:ea typeface="Cabin" pitchFamily="34" charset="-122"/>
                <a:cs typeface="Cabin" pitchFamily="34" charset="-120"/>
              </a:rPr>
              <a:t>aynı protokol altında</a:t>
            </a:r>
            <a:pPr algn="l" indent="0" marL="0">
              <a:lnSpc>
                <a:spcPts val="2100"/>
              </a:lnSpc>
              <a:buNone/>
            </a:pPr>
            <a:r>
              <a:rPr lang="en-US" sz="1300" dirty="0">
                <a:solidFill>
                  <a:srgbClr val="FFFFFF"/>
                </a:solidFill>
                <a:latin typeface="Cabin" pitchFamily="34" charset="0"/>
                <a:ea typeface="Cabin" pitchFamily="34" charset="-122"/>
                <a:cs typeface="Cabin" pitchFamily="34" charset="-120"/>
              </a:rPr>
              <a:t> CNN ve Transformer karşılaştırmasının geçerliliği korunmaktadır. Sonuçlar, veri setinin ayırt edici doğasını ve transfer learning'in etkinliğini desteklemektedir.</a:t>
            </a:r>
            <a:endParaRPr lang="en-US" sz="13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58904" y="521732"/>
            <a:ext cx="4632127" cy="362664"/>
          </a:xfrm>
          <a:prstGeom prst="rect">
            <a:avLst/>
          </a:prstGeom>
          <a:noFill/>
          <a:ln/>
        </p:spPr>
        <p:txBody>
          <a:bodyPr wrap="none" lIns="0" tIns="0" rIns="0" bIns="0" rtlCol="0" anchor="t"/>
          <a:lstStyle/>
          <a:p>
            <a:pPr algn="l" indent="0" marL="0">
              <a:lnSpc>
                <a:spcPts val="2850"/>
              </a:lnSpc>
              <a:buNone/>
            </a:pPr>
            <a:r>
              <a:rPr lang="en-US" sz="2250" dirty="0">
                <a:solidFill>
                  <a:srgbClr val="FFFFFF"/>
                </a:solidFill>
                <a:latin typeface="Unbounded" pitchFamily="34" charset="0"/>
                <a:ea typeface="Unbounded" pitchFamily="34" charset="-122"/>
                <a:cs typeface="Unbounded" pitchFamily="34" charset="-120"/>
              </a:rPr>
              <a:t>Sonuçlar ve Ana Çıkarımlar</a:t>
            </a:r>
            <a:endParaRPr lang="en-US" sz="2250" dirty="0"/>
          </a:p>
        </p:txBody>
      </p:sp>
      <p:sp>
        <p:nvSpPr>
          <p:cNvPr id="3" name="Text 1"/>
          <p:cNvSpPr/>
          <p:nvPr/>
        </p:nvSpPr>
        <p:spPr>
          <a:xfrm>
            <a:off x="758904" y="1130975"/>
            <a:ext cx="13112591" cy="197287"/>
          </a:xfrm>
          <a:prstGeom prst="rect">
            <a:avLst/>
          </a:prstGeom>
          <a:noFill/>
          <a:ln/>
        </p:spPr>
        <p:txBody>
          <a:bodyPr wrap="none" lIns="0" tIns="0" rIns="0" bIns="0" rtlCol="0" anchor="t"/>
          <a:lstStyle/>
          <a:p>
            <a:pPr algn="l" indent="0" marL="0">
              <a:lnSpc>
                <a:spcPts val="1550"/>
              </a:lnSpc>
              <a:buNone/>
            </a:pPr>
            <a:r>
              <a:rPr lang="en-US" sz="950" dirty="0">
                <a:solidFill>
                  <a:srgbClr val="CAD6DE"/>
                </a:solidFill>
                <a:latin typeface="Cabin" pitchFamily="34" charset="0"/>
                <a:ea typeface="Cabin" pitchFamily="34" charset="-122"/>
                <a:cs typeface="Cabin" pitchFamily="34" charset="-120"/>
              </a:rPr>
              <a:t>Bu çalışma, 2023 Türkiye depremleri sonrası bina hasar tespiti için CNN ve Transformer modellerinin sistematik karşılaştırmasını sunmuştur. Elde edilen bulgular, derin öğrenme yaklaşımlarının bu kritik görevdeki potansiyelini ortaya koymaktadır.</a:t>
            </a:r>
            <a:endParaRPr lang="en-US" sz="950" dirty="0"/>
          </a:p>
        </p:txBody>
      </p:sp>
      <p:sp>
        <p:nvSpPr>
          <p:cNvPr id="4" name="Shape 2"/>
          <p:cNvSpPr/>
          <p:nvPr/>
        </p:nvSpPr>
        <p:spPr>
          <a:xfrm>
            <a:off x="758904" y="1466969"/>
            <a:ext cx="6494621" cy="1389459"/>
          </a:xfrm>
          <a:prstGeom prst="roundRect">
            <a:avLst>
              <a:gd name="adj" fmla="val 1331"/>
            </a:avLst>
          </a:prstGeom>
          <a:solidFill>
            <a:srgbClr val="304755"/>
          </a:solidFill>
          <a:ln/>
        </p:spPr>
      </p:sp>
      <p:sp>
        <p:nvSpPr>
          <p:cNvPr id="5" name="Shape 3"/>
          <p:cNvSpPr/>
          <p:nvPr/>
        </p:nvSpPr>
        <p:spPr>
          <a:xfrm>
            <a:off x="882134" y="1590199"/>
            <a:ext cx="369927" cy="369927"/>
          </a:xfrm>
          <a:prstGeom prst="roundRect">
            <a:avLst>
              <a:gd name="adj" fmla="val 24715919"/>
            </a:avLst>
          </a:prstGeom>
          <a:solidFill>
            <a:srgbClr val="0A988B"/>
          </a:solidFill>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83813" y="1691878"/>
            <a:ext cx="166449" cy="166449"/>
          </a:xfrm>
          <a:prstGeom prst="rect">
            <a:avLst/>
          </a:prstGeom>
        </p:spPr>
      </p:pic>
      <p:sp>
        <p:nvSpPr>
          <p:cNvPr id="7" name="Text 4"/>
          <p:cNvSpPr/>
          <p:nvPr/>
        </p:nvSpPr>
        <p:spPr>
          <a:xfrm>
            <a:off x="882134" y="2083356"/>
            <a:ext cx="2237661" cy="181332"/>
          </a:xfrm>
          <a:prstGeom prst="rect">
            <a:avLst/>
          </a:prstGeom>
          <a:noFill/>
          <a:ln/>
        </p:spPr>
        <p:txBody>
          <a:bodyPr wrap="none" lIns="0" tIns="0" rIns="0" bIns="0" rtlCol="0" anchor="t"/>
          <a:lstStyle/>
          <a:p>
            <a:pPr algn="l" indent="0" marL="0">
              <a:lnSpc>
                <a:spcPts val="1400"/>
              </a:lnSpc>
              <a:buNone/>
            </a:pPr>
            <a:r>
              <a:rPr lang="en-US" sz="1100" dirty="0">
                <a:solidFill>
                  <a:srgbClr val="CAD6DE"/>
                </a:solidFill>
                <a:latin typeface="Unbounded" pitchFamily="34" charset="0"/>
                <a:ea typeface="Unbounded" pitchFamily="34" charset="-122"/>
                <a:cs typeface="Unbounded" pitchFamily="34" charset="-120"/>
              </a:rPr>
              <a:t>Transfer Learning Etkinliği</a:t>
            </a:r>
            <a:endParaRPr lang="en-US" sz="1100" dirty="0"/>
          </a:p>
        </p:txBody>
      </p:sp>
      <p:sp>
        <p:nvSpPr>
          <p:cNvPr id="8" name="Text 5"/>
          <p:cNvSpPr/>
          <p:nvPr/>
        </p:nvSpPr>
        <p:spPr>
          <a:xfrm>
            <a:off x="882134" y="2338626"/>
            <a:ext cx="6248162" cy="394573"/>
          </a:xfrm>
          <a:prstGeom prst="rect">
            <a:avLst/>
          </a:prstGeom>
          <a:noFill/>
          <a:ln/>
        </p:spPr>
        <p:txBody>
          <a:bodyPr wrap="square" lIns="0" tIns="0" rIns="0" bIns="0" rtlCol="0" anchor="t"/>
          <a:lstStyle/>
          <a:p>
            <a:pPr algn="l" indent="0" marL="0">
              <a:lnSpc>
                <a:spcPts val="1550"/>
              </a:lnSpc>
              <a:buNone/>
            </a:pPr>
            <a:r>
              <a:rPr lang="en-US" sz="950" dirty="0">
                <a:solidFill>
                  <a:srgbClr val="CAD6DE"/>
                </a:solidFill>
                <a:latin typeface="Cabin" pitchFamily="34" charset="0"/>
                <a:ea typeface="Cabin" pitchFamily="34" charset="-122"/>
                <a:cs typeface="Cabin" pitchFamily="34" charset="-120"/>
              </a:rPr>
              <a:t>Pre-training ve fine-tuning stratejisi, az verili senaryoda son derece etkili olmuştur. Tüm modeller 0.97'nin üzerinde performans elde etmiştir.</a:t>
            </a:r>
            <a:endParaRPr lang="en-US" sz="950" dirty="0"/>
          </a:p>
        </p:txBody>
      </p:sp>
      <p:sp>
        <p:nvSpPr>
          <p:cNvPr id="9" name="Shape 6"/>
          <p:cNvSpPr/>
          <p:nvPr/>
        </p:nvSpPr>
        <p:spPr>
          <a:xfrm>
            <a:off x="7376755" y="1466969"/>
            <a:ext cx="6494740" cy="1389459"/>
          </a:xfrm>
          <a:prstGeom prst="roundRect">
            <a:avLst>
              <a:gd name="adj" fmla="val 1331"/>
            </a:avLst>
          </a:prstGeom>
          <a:solidFill>
            <a:srgbClr val="304755"/>
          </a:solidFill>
          <a:ln/>
        </p:spPr>
      </p:sp>
      <p:sp>
        <p:nvSpPr>
          <p:cNvPr id="10" name="Shape 7"/>
          <p:cNvSpPr/>
          <p:nvPr/>
        </p:nvSpPr>
        <p:spPr>
          <a:xfrm>
            <a:off x="7499985" y="1590199"/>
            <a:ext cx="369927" cy="369927"/>
          </a:xfrm>
          <a:prstGeom prst="roundRect">
            <a:avLst>
              <a:gd name="adj" fmla="val 24715919"/>
            </a:avLst>
          </a:prstGeom>
          <a:solidFill>
            <a:srgbClr val="0A988B"/>
          </a:solidFill>
          <a:ln/>
        </p:spPr>
      </p:sp>
      <p:pic>
        <p:nvPicPr>
          <p:cNvPr id="11"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01664" y="1691878"/>
            <a:ext cx="166449" cy="166449"/>
          </a:xfrm>
          <a:prstGeom prst="rect">
            <a:avLst/>
          </a:prstGeom>
        </p:spPr>
      </p:pic>
      <p:sp>
        <p:nvSpPr>
          <p:cNvPr id="12" name="Text 8"/>
          <p:cNvSpPr/>
          <p:nvPr/>
        </p:nvSpPr>
        <p:spPr>
          <a:xfrm>
            <a:off x="7499985" y="2083356"/>
            <a:ext cx="2459950" cy="181332"/>
          </a:xfrm>
          <a:prstGeom prst="rect">
            <a:avLst/>
          </a:prstGeom>
          <a:noFill/>
          <a:ln/>
        </p:spPr>
        <p:txBody>
          <a:bodyPr wrap="none" lIns="0" tIns="0" rIns="0" bIns="0" rtlCol="0" anchor="t"/>
          <a:lstStyle/>
          <a:p>
            <a:pPr algn="l" indent="0" marL="0">
              <a:lnSpc>
                <a:spcPts val="1400"/>
              </a:lnSpc>
              <a:buNone/>
            </a:pPr>
            <a:r>
              <a:rPr lang="en-US" sz="1100" dirty="0">
                <a:solidFill>
                  <a:srgbClr val="CAD6DE"/>
                </a:solidFill>
                <a:latin typeface="Unbounded" pitchFamily="34" charset="0"/>
                <a:ea typeface="Unbounded" pitchFamily="34" charset="-122"/>
                <a:cs typeface="Unbounded" pitchFamily="34" charset="-120"/>
              </a:rPr>
              <a:t>Swin Transformer Üstünlüğü</a:t>
            </a:r>
            <a:endParaRPr lang="en-US" sz="1100" dirty="0"/>
          </a:p>
        </p:txBody>
      </p:sp>
      <p:sp>
        <p:nvSpPr>
          <p:cNvPr id="13" name="Text 9"/>
          <p:cNvSpPr/>
          <p:nvPr/>
        </p:nvSpPr>
        <p:spPr>
          <a:xfrm>
            <a:off x="7499985" y="2338626"/>
            <a:ext cx="6248281" cy="394573"/>
          </a:xfrm>
          <a:prstGeom prst="rect">
            <a:avLst/>
          </a:prstGeom>
          <a:noFill/>
          <a:ln/>
        </p:spPr>
        <p:txBody>
          <a:bodyPr wrap="square" lIns="0" tIns="0" rIns="0" bIns="0" rtlCol="0" anchor="t"/>
          <a:lstStyle/>
          <a:p>
            <a:pPr algn="l" indent="0" marL="0">
              <a:lnSpc>
                <a:spcPts val="1550"/>
              </a:lnSpc>
              <a:buNone/>
            </a:pPr>
            <a:r>
              <a:rPr lang="en-US" sz="950" dirty="0">
                <a:solidFill>
                  <a:srgbClr val="CAD6DE"/>
                </a:solidFill>
                <a:latin typeface="Cabin" pitchFamily="34" charset="0"/>
                <a:ea typeface="Cabin" pitchFamily="34" charset="-122"/>
                <a:cs typeface="Cabin" pitchFamily="34" charset="-120"/>
              </a:rPr>
              <a:t>Swin Transformer </a:t>
            </a:r>
            <a:pPr algn="l" indent="0" marL="0">
              <a:lnSpc>
                <a:spcPts val="1550"/>
              </a:lnSpc>
              <a:buNone/>
            </a:pPr>
            <a:r>
              <a:rPr lang="en-US" sz="950" b="1" dirty="0">
                <a:solidFill>
                  <a:srgbClr val="000000"/>
                </a:solidFill>
                <a:highlight>
                  <a:srgbClr val="FFBC8F"/>
                </a:highlight>
                <a:latin typeface="Cabin" pitchFamily="34" charset="0"/>
                <a:ea typeface="Cabin" pitchFamily="34" charset="-122"/>
                <a:cs typeface="Cabin" pitchFamily="34" charset="-120"/>
              </a:rPr>
              <a:t>Recall=1.0</a:t>
            </a:r>
            <a:pPr algn="l" indent="0" marL="0">
              <a:lnSpc>
                <a:spcPts val="1550"/>
              </a:lnSpc>
              <a:buNone/>
            </a:pPr>
            <a:r>
              <a:rPr lang="en-US" sz="950" dirty="0">
                <a:solidFill>
                  <a:srgbClr val="CAD6DE"/>
                </a:solidFill>
                <a:latin typeface="Cabin" pitchFamily="34" charset="0"/>
                <a:ea typeface="Cabin" pitchFamily="34" charset="-122"/>
                <a:cs typeface="Cabin" pitchFamily="34" charset="-120"/>
              </a:rPr>
              <a:t> ile en güvenli profili sunmuştur. Hiç hasarlı bina kaçırmaması, afet yönetimi için kritik bir avantajdır.</a:t>
            </a:r>
            <a:endParaRPr lang="en-US" sz="950" dirty="0"/>
          </a:p>
        </p:txBody>
      </p:sp>
      <p:sp>
        <p:nvSpPr>
          <p:cNvPr id="14" name="Shape 10"/>
          <p:cNvSpPr/>
          <p:nvPr/>
        </p:nvSpPr>
        <p:spPr>
          <a:xfrm>
            <a:off x="758904" y="2979658"/>
            <a:ext cx="6494621" cy="1389459"/>
          </a:xfrm>
          <a:prstGeom prst="roundRect">
            <a:avLst>
              <a:gd name="adj" fmla="val 1331"/>
            </a:avLst>
          </a:prstGeom>
          <a:solidFill>
            <a:srgbClr val="304755"/>
          </a:solidFill>
          <a:ln/>
        </p:spPr>
      </p:sp>
      <p:sp>
        <p:nvSpPr>
          <p:cNvPr id="15" name="Shape 11"/>
          <p:cNvSpPr/>
          <p:nvPr/>
        </p:nvSpPr>
        <p:spPr>
          <a:xfrm>
            <a:off x="882134" y="3102888"/>
            <a:ext cx="369927" cy="369927"/>
          </a:xfrm>
          <a:prstGeom prst="roundRect">
            <a:avLst>
              <a:gd name="adj" fmla="val 24715919"/>
            </a:avLst>
          </a:prstGeom>
          <a:solidFill>
            <a:srgbClr val="0A988B"/>
          </a:solidFill>
          <a:ln/>
        </p:spPr>
      </p:sp>
      <p:pic>
        <p:nvPicPr>
          <p:cNvPr id="16"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3813" y="3204567"/>
            <a:ext cx="166449" cy="166449"/>
          </a:xfrm>
          <a:prstGeom prst="rect">
            <a:avLst/>
          </a:prstGeom>
        </p:spPr>
      </p:pic>
      <p:sp>
        <p:nvSpPr>
          <p:cNvPr id="17" name="Text 12"/>
          <p:cNvSpPr/>
          <p:nvPr/>
        </p:nvSpPr>
        <p:spPr>
          <a:xfrm>
            <a:off x="882134" y="3596045"/>
            <a:ext cx="2517458" cy="181332"/>
          </a:xfrm>
          <a:prstGeom prst="rect">
            <a:avLst/>
          </a:prstGeom>
          <a:noFill/>
          <a:ln/>
        </p:spPr>
        <p:txBody>
          <a:bodyPr wrap="none" lIns="0" tIns="0" rIns="0" bIns="0" rtlCol="0" anchor="t"/>
          <a:lstStyle/>
          <a:p>
            <a:pPr algn="l" indent="0" marL="0">
              <a:lnSpc>
                <a:spcPts val="1400"/>
              </a:lnSpc>
              <a:buNone/>
            </a:pPr>
            <a:r>
              <a:rPr lang="en-US" sz="1100" dirty="0">
                <a:solidFill>
                  <a:srgbClr val="CAD6DE"/>
                </a:solidFill>
                <a:latin typeface="Unbounded" pitchFamily="34" charset="0"/>
                <a:ea typeface="Unbounded" pitchFamily="34" charset="-122"/>
                <a:cs typeface="Unbounded" pitchFamily="34" charset="-120"/>
              </a:rPr>
              <a:t>DenseNet121 Güçlü Alternatif</a:t>
            </a:r>
            <a:endParaRPr lang="en-US" sz="1100" dirty="0"/>
          </a:p>
        </p:txBody>
      </p:sp>
      <p:sp>
        <p:nvSpPr>
          <p:cNvPr id="18" name="Text 13"/>
          <p:cNvSpPr/>
          <p:nvPr/>
        </p:nvSpPr>
        <p:spPr>
          <a:xfrm>
            <a:off x="882134" y="3851315"/>
            <a:ext cx="6248162" cy="197287"/>
          </a:xfrm>
          <a:prstGeom prst="rect">
            <a:avLst/>
          </a:prstGeom>
          <a:noFill/>
          <a:ln/>
        </p:spPr>
        <p:txBody>
          <a:bodyPr wrap="none" lIns="0" tIns="0" rIns="0" bIns="0" rtlCol="0" anchor="t"/>
          <a:lstStyle/>
          <a:p>
            <a:pPr algn="l" indent="0" marL="0">
              <a:lnSpc>
                <a:spcPts val="1550"/>
              </a:lnSpc>
              <a:buNone/>
            </a:pPr>
            <a:r>
              <a:rPr lang="en-US" sz="950" dirty="0">
                <a:solidFill>
                  <a:srgbClr val="CAD6DE"/>
                </a:solidFill>
                <a:latin typeface="Cabin" pitchFamily="34" charset="0"/>
                <a:ea typeface="Cabin" pitchFamily="34" charset="-122"/>
                <a:cs typeface="Cabin" pitchFamily="34" charset="-120"/>
              </a:rPr>
              <a:t>CNN mimarileri arasında DenseNet121 öne çıkmıştır. Recall=0.9946 ile Swin'e çok yakın performans göstermiştir.</a:t>
            </a:r>
            <a:endParaRPr lang="en-US" sz="950" dirty="0"/>
          </a:p>
        </p:txBody>
      </p:sp>
      <p:sp>
        <p:nvSpPr>
          <p:cNvPr id="19" name="Shape 14"/>
          <p:cNvSpPr/>
          <p:nvPr/>
        </p:nvSpPr>
        <p:spPr>
          <a:xfrm>
            <a:off x="7376755" y="2979658"/>
            <a:ext cx="6494740" cy="1389459"/>
          </a:xfrm>
          <a:prstGeom prst="roundRect">
            <a:avLst>
              <a:gd name="adj" fmla="val 1331"/>
            </a:avLst>
          </a:prstGeom>
          <a:solidFill>
            <a:srgbClr val="304755"/>
          </a:solidFill>
          <a:ln/>
        </p:spPr>
      </p:sp>
      <p:sp>
        <p:nvSpPr>
          <p:cNvPr id="20" name="Shape 15"/>
          <p:cNvSpPr/>
          <p:nvPr/>
        </p:nvSpPr>
        <p:spPr>
          <a:xfrm>
            <a:off x="7499985" y="3102888"/>
            <a:ext cx="369927" cy="369927"/>
          </a:xfrm>
          <a:prstGeom prst="roundRect">
            <a:avLst>
              <a:gd name="adj" fmla="val 24715919"/>
            </a:avLst>
          </a:prstGeom>
          <a:solidFill>
            <a:srgbClr val="0A988B"/>
          </a:solidFill>
          <a:ln/>
        </p:spPr>
      </p:sp>
      <p:pic>
        <p:nvPicPr>
          <p:cNvPr id="21"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01664" y="3204567"/>
            <a:ext cx="166449" cy="166449"/>
          </a:xfrm>
          <a:prstGeom prst="rect">
            <a:avLst/>
          </a:prstGeom>
        </p:spPr>
      </p:pic>
      <p:sp>
        <p:nvSpPr>
          <p:cNvPr id="22" name="Text 16"/>
          <p:cNvSpPr/>
          <p:nvPr/>
        </p:nvSpPr>
        <p:spPr>
          <a:xfrm>
            <a:off x="7499985" y="3596045"/>
            <a:ext cx="2303621" cy="181332"/>
          </a:xfrm>
          <a:prstGeom prst="rect">
            <a:avLst/>
          </a:prstGeom>
          <a:noFill/>
          <a:ln/>
        </p:spPr>
        <p:txBody>
          <a:bodyPr wrap="none" lIns="0" tIns="0" rIns="0" bIns="0" rtlCol="0" anchor="t"/>
          <a:lstStyle/>
          <a:p>
            <a:pPr algn="l" indent="0" marL="0">
              <a:lnSpc>
                <a:spcPts val="1400"/>
              </a:lnSpc>
              <a:buNone/>
            </a:pPr>
            <a:r>
              <a:rPr lang="en-US" sz="1100" dirty="0">
                <a:solidFill>
                  <a:srgbClr val="CAD6DE"/>
                </a:solidFill>
                <a:latin typeface="Unbounded" pitchFamily="34" charset="0"/>
                <a:ea typeface="Unbounded" pitchFamily="34" charset="-122"/>
                <a:cs typeface="Unbounded" pitchFamily="34" charset="-120"/>
              </a:rPr>
              <a:t>EfficientNet-B0 Yetersizliği</a:t>
            </a:r>
            <a:endParaRPr lang="en-US" sz="1100" dirty="0"/>
          </a:p>
        </p:txBody>
      </p:sp>
      <p:sp>
        <p:nvSpPr>
          <p:cNvPr id="23" name="Text 17"/>
          <p:cNvSpPr/>
          <p:nvPr/>
        </p:nvSpPr>
        <p:spPr>
          <a:xfrm>
            <a:off x="7499985" y="3851315"/>
            <a:ext cx="6248281" cy="394573"/>
          </a:xfrm>
          <a:prstGeom prst="rect">
            <a:avLst/>
          </a:prstGeom>
          <a:noFill/>
          <a:ln/>
        </p:spPr>
        <p:txBody>
          <a:bodyPr wrap="square" lIns="0" tIns="0" rIns="0" bIns="0" rtlCol="0" anchor="t"/>
          <a:lstStyle/>
          <a:p>
            <a:pPr algn="l" indent="0" marL="0">
              <a:lnSpc>
                <a:spcPts val="1550"/>
              </a:lnSpc>
              <a:buNone/>
            </a:pPr>
            <a:r>
              <a:rPr lang="en-US" sz="950" dirty="0">
                <a:solidFill>
                  <a:srgbClr val="CAD6DE"/>
                </a:solidFill>
                <a:latin typeface="Cabin" pitchFamily="34" charset="0"/>
                <a:ea typeface="Cabin" pitchFamily="34" charset="-122"/>
                <a:cs typeface="Cabin" pitchFamily="34" charset="-120"/>
              </a:rPr>
              <a:t>Parametre verimliliğine rağmen, EfficientNet-B0 bu görevde beklenenden düşük performans sergilemiştir (Recall=0.9624).</a:t>
            </a:r>
            <a:endParaRPr lang="en-US" sz="950" dirty="0"/>
          </a:p>
        </p:txBody>
      </p:sp>
      <p:sp>
        <p:nvSpPr>
          <p:cNvPr id="24" name="Text 18"/>
          <p:cNvSpPr/>
          <p:nvPr/>
        </p:nvSpPr>
        <p:spPr>
          <a:xfrm>
            <a:off x="758904" y="4554022"/>
            <a:ext cx="2367677" cy="181332"/>
          </a:xfrm>
          <a:prstGeom prst="rect">
            <a:avLst/>
          </a:prstGeom>
          <a:noFill/>
          <a:ln/>
        </p:spPr>
        <p:txBody>
          <a:bodyPr wrap="none" lIns="0" tIns="0" rIns="0" bIns="0" rtlCol="0" anchor="t"/>
          <a:lstStyle/>
          <a:p>
            <a:pPr algn="l" indent="0" marL="0">
              <a:lnSpc>
                <a:spcPts val="1400"/>
              </a:lnSpc>
              <a:buNone/>
            </a:pPr>
            <a:r>
              <a:rPr lang="en-US" sz="1100" dirty="0">
                <a:solidFill>
                  <a:srgbClr val="FFFFFF"/>
                </a:solidFill>
                <a:latin typeface="Unbounded" pitchFamily="34" charset="0"/>
                <a:ea typeface="Unbounded" pitchFamily="34" charset="-122"/>
                <a:cs typeface="Unbounded" pitchFamily="34" charset="-120"/>
              </a:rPr>
              <a:t>Model Karşılaştırması Özeti</a:t>
            </a:r>
            <a:endParaRPr lang="en-US" sz="1100" dirty="0"/>
          </a:p>
        </p:txBody>
      </p:sp>
      <p:sp>
        <p:nvSpPr>
          <p:cNvPr id="25" name="Shape 19"/>
          <p:cNvSpPr/>
          <p:nvPr/>
        </p:nvSpPr>
        <p:spPr>
          <a:xfrm>
            <a:off x="758904" y="4920258"/>
            <a:ext cx="13112591" cy="2177653"/>
          </a:xfrm>
          <a:prstGeom prst="roundRect">
            <a:avLst>
              <a:gd name="adj" fmla="val 850"/>
            </a:avLst>
          </a:prstGeom>
          <a:noFill/>
          <a:ln w="7620">
            <a:solidFill>
              <a:srgbClr val="FFFFFF">
                <a:alpha val="24000"/>
              </a:srgbClr>
            </a:solidFill>
            <a:prstDash val="solid"/>
          </a:ln>
        </p:spPr>
      </p:sp>
      <p:sp>
        <p:nvSpPr>
          <p:cNvPr id="26" name="Shape 20"/>
          <p:cNvSpPr/>
          <p:nvPr/>
        </p:nvSpPr>
        <p:spPr>
          <a:xfrm>
            <a:off x="766524" y="4927878"/>
            <a:ext cx="13096042" cy="360402"/>
          </a:xfrm>
          <a:prstGeom prst="rect">
            <a:avLst/>
          </a:prstGeom>
          <a:solidFill>
            <a:srgbClr val="FFFFFF">
              <a:alpha val="4000"/>
            </a:srgbClr>
          </a:solidFill>
          <a:ln/>
        </p:spPr>
      </p:sp>
      <p:sp>
        <p:nvSpPr>
          <p:cNvPr id="27" name="Text 21"/>
          <p:cNvSpPr/>
          <p:nvPr/>
        </p:nvSpPr>
        <p:spPr>
          <a:xfrm>
            <a:off x="891302" y="5009436"/>
            <a:ext cx="4114562" cy="197287"/>
          </a:xfrm>
          <a:prstGeom prst="rect">
            <a:avLst/>
          </a:prstGeom>
          <a:noFill/>
          <a:ln/>
        </p:spPr>
        <p:txBody>
          <a:bodyPr wrap="none" lIns="0" tIns="0" rIns="0" bIns="0" rtlCol="0" anchor="t"/>
          <a:lstStyle/>
          <a:p>
            <a:pPr algn="l" indent="0" marL="0">
              <a:lnSpc>
                <a:spcPts val="1550"/>
              </a:lnSpc>
              <a:buNone/>
            </a:pPr>
            <a:r>
              <a:rPr lang="en-US" sz="950" b="1" dirty="0">
                <a:solidFill>
                  <a:srgbClr val="CAD6DE"/>
                </a:solidFill>
                <a:latin typeface="Cabin" pitchFamily="34" charset="0"/>
                <a:ea typeface="Cabin" pitchFamily="34" charset="-122"/>
                <a:cs typeface="Cabin" pitchFamily="34" charset="-120"/>
              </a:rPr>
              <a:t>Model</a:t>
            </a:r>
            <a:endParaRPr lang="en-US" sz="950" dirty="0"/>
          </a:p>
        </p:txBody>
      </p:sp>
      <p:sp>
        <p:nvSpPr>
          <p:cNvPr id="28" name="Text 22"/>
          <p:cNvSpPr/>
          <p:nvPr/>
        </p:nvSpPr>
        <p:spPr>
          <a:xfrm>
            <a:off x="5259943" y="5009436"/>
            <a:ext cx="4110752" cy="197287"/>
          </a:xfrm>
          <a:prstGeom prst="rect">
            <a:avLst/>
          </a:prstGeom>
          <a:noFill/>
          <a:ln/>
        </p:spPr>
        <p:txBody>
          <a:bodyPr wrap="none" lIns="0" tIns="0" rIns="0" bIns="0" rtlCol="0" anchor="t"/>
          <a:lstStyle/>
          <a:p>
            <a:pPr algn="l" indent="0" marL="0">
              <a:lnSpc>
                <a:spcPts val="1550"/>
              </a:lnSpc>
              <a:buNone/>
            </a:pPr>
            <a:r>
              <a:rPr lang="en-US" sz="950" b="1" dirty="0">
                <a:solidFill>
                  <a:srgbClr val="CAD6DE"/>
                </a:solidFill>
                <a:latin typeface="Cabin" pitchFamily="34" charset="0"/>
                <a:ea typeface="Cabin" pitchFamily="34" charset="-122"/>
                <a:cs typeface="Cabin" pitchFamily="34" charset="-120"/>
              </a:rPr>
              <a:t>F1</a:t>
            </a:r>
            <a:endParaRPr lang="en-US" sz="950" dirty="0"/>
          </a:p>
        </p:txBody>
      </p:sp>
      <p:sp>
        <p:nvSpPr>
          <p:cNvPr id="29" name="Text 23"/>
          <p:cNvSpPr/>
          <p:nvPr/>
        </p:nvSpPr>
        <p:spPr>
          <a:xfrm>
            <a:off x="9624774" y="5009436"/>
            <a:ext cx="4114562" cy="197287"/>
          </a:xfrm>
          <a:prstGeom prst="rect">
            <a:avLst/>
          </a:prstGeom>
          <a:noFill/>
          <a:ln/>
        </p:spPr>
        <p:txBody>
          <a:bodyPr wrap="none" lIns="0" tIns="0" rIns="0" bIns="0" rtlCol="0" anchor="t"/>
          <a:lstStyle/>
          <a:p>
            <a:pPr algn="l" indent="0" marL="0">
              <a:lnSpc>
                <a:spcPts val="1550"/>
              </a:lnSpc>
              <a:buNone/>
            </a:pPr>
            <a:r>
              <a:rPr lang="en-US" sz="950" b="1" dirty="0">
                <a:solidFill>
                  <a:srgbClr val="CAD6DE"/>
                </a:solidFill>
                <a:latin typeface="Cabin" pitchFamily="34" charset="0"/>
                <a:ea typeface="Cabin" pitchFamily="34" charset="-122"/>
                <a:cs typeface="Cabin" pitchFamily="34" charset="-120"/>
              </a:rPr>
              <a:t>Recall</a:t>
            </a:r>
            <a:endParaRPr lang="en-US" sz="950" dirty="0"/>
          </a:p>
        </p:txBody>
      </p:sp>
      <p:sp>
        <p:nvSpPr>
          <p:cNvPr id="30" name="Shape 24"/>
          <p:cNvSpPr/>
          <p:nvPr/>
        </p:nvSpPr>
        <p:spPr>
          <a:xfrm>
            <a:off x="766524" y="5288280"/>
            <a:ext cx="13096042" cy="360402"/>
          </a:xfrm>
          <a:prstGeom prst="rect">
            <a:avLst/>
          </a:prstGeom>
          <a:solidFill>
            <a:srgbClr val="000000">
              <a:alpha val="4000"/>
            </a:srgbClr>
          </a:solidFill>
          <a:ln/>
        </p:spPr>
      </p:sp>
      <p:sp>
        <p:nvSpPr>
          <p:cNvPr id="31" name="Text 25"/>
          <p:cNvSpPr/>
          <p:nvPr/>
        </p:nvSpPr>
        <p:spPr>
          <a:xfrm>
            <a:off x="891302" y="5369838"/>
            <a:ext cx="4114562" cy="197287"/>
          </a:xfrm>
          <a:prstGeom prst="rect">
            <a:avLst/>
          </a:prstGeom>
          <a:noFill/>
          <a:ln/>
        </p:spPr>
        <p:txBody>
          <a:bodyPr wrap="none" lIns="0" tIns="0" rIns="0" bIns="0" rtlCol="0" anchor="t"/>
          <a:lstStyle/>
          <a:p>
            <a:pPr algn="l" indent="0" marL="0">
              <a:lnSpc>
                <a:spcPts val="1550"/>
              </a:lnSpc>
              <a:buNone/>
            </a:pPr>
            <a:r>
              <a:rPr lang="en-US" sz="950" b="1" dirty="0">
                <a:solidFill>
                  <a:srgbClr val="FFBC8F"/>
                </a:solidFill>
                <a:latin typeface="Cabin" pitchFamily="34" charset="0"/>
                <a:ea typeface="Cabin" pitchFamily="34" charset="-122"/>
                <a:cs typeface="Cabin" pitchFamily="34" charset="-120"/>
              </a:rPr>
              <a:t>Swin Transformer</a:t>
            </a:r>
            <a:endParaRPr lang="en-US" sz="950" dirty="0"/>
          </a:p>
        </p:txBody>
      </p:sp>
      <p:sp>
        <p:nvSpPr>
          <p:cNvPr id="32" name="Text 26"/>
          <p:cNvSpPr/>
          <p:nvPr/>
        </p:nvSpPr>
        <p:spPr>
          <a:xfrm>
            <a:off x="5259943" y="5369838"/>
            <a:ext cx="4110752" cy="197287"/>
          </a:xfrm>
          <a:prstGeom prst="rect">
            <a:avLst/>
          </a:prstGeom>
          <a:noFill/>
          <a:ln/>
        </p:spPr>
        <p:txBody>
          <a:bodyPr wrap="none" lIns="0" tIns="0" rIns="0" bIns="0" rtlCol="0" anchor="t"/>
          <a:lstStyle/>
          <a:p>
            <a:pPr algn="l" indent="0" marL="0">
              <a:lnSpc>
                <a:spcPts val="1550"/>
              </a:lnSpc>
              <a:buNone/>
            </a:pPr>
            <a:r>
              <a:rPr lang="en-US" sz="950" dirty="0">
                <a:solidFill>
                  <a:srgbClr val="CAD6DE"/>
                </a:solidFill>
                <a:latin typeface="Cabin" pitchFamily="34" charset="0"/>
                <a:ea typeface="Cabin" pitchFamily="34" charset="-122"/>
                <a:cs typeface="Cabin" pitchFamily="34" charset="-120"/>
              </a:rPr>
              <a:t>0.9920</a:t>
            </a:r>
            <a:endParaRPr lang="en-US" sz="950" dirty="0"/>
          </a:p>
        </p:txBody>
      </p:sp>
      <p:sp>
        <p:nvSpPr>
          <p:cNvPr id="33" name="Text 27"/>
          <p:cNvSpPr/>
          <p:nvPr/>
        </p:nvSpPr>
        <p:spPr>
          <a:xfrm>
            <a:off x="9624774" y="5369838"/>
            <a:ext cx="4114562" cy="197287"/>
          </a:xfrm>
          <a:prstGeom prst="rect">
            <a:avLst/>
          </a:prstGeom>
          <a:noFill/>
          <a:ln/>
        </p:spPr>
        <p:txBody>
          <a:bodyPr wrap="none" lIns="0" tIns="0" rIns="0" bIns="0" rtlCol="0" anchor="t"/>
          <a:lstStyle/>
          <a:p>
            <a:pPr algn="l" indent="0" marL="0">
              <a:lnSpc>
                <a:spcPts val="1550"/>
              </a:lnSpc>
              <a:buNone/>
            </a:pPr>
            <a:r>
              <a:rPr lang="en-US" sz="950" b="1" dirty="0">
                <a:solidFill>
                  <a:srgbClr val="FFBC8F"/>
                </a:solidFill>
                <a:latin typeface="Cabin" pitchFamily="34" charset="0"/>
                <a:ea typeface="Cabin" pitchFamily="34" charset="-122"/>
                <a:cs typeface="Cabin" pitchFamily="34" charset="-120"/>
              </a:rPr>
              <a:t>1.0000</a:t>
            </a:r>
            <a:endParaRPr lang="en-US" sz="950" dirty="0"/>
          </a:p>
        </p:txBody>
      </p:sp>
      <p:sp>
        <p:nvSpPr>
          <p:cNvPr id="34" name="Shape 28"/>
          <p:cNvSpPr/>
          <p:nvPr/>
        </p:nvSpPr>
        <p:spPr>
          <a:xfrm>
            <a:off x="766524" y="5648682"/>
            <a:ext cx="13096042" cy="360402"/>
          </a:xfrm>
          <a:prstGeom prst="rect">
            <a:avLst/>
          </a:prstGeom>
          <a:solidFill>
            <a:srgbClr val="FFFFFF">
              <a:alpha val="4000"/>
            </a:srgbClr>
          </a:solidFill>
          <a:ln/>
        </p:spPr>
      </p:sp>
      <p:sp>
        <p:nvSpPr>
          <p:cNvPr id="35" name="Text 29"/>
          <p:cNvSpPr/>
          <p:nvPr/>
        </p:nvSpPr>
        <p:spPr>
          <a:xfrm>
            <a:off x="891302" y="5730240"/>
            <a:ext cx="4114562" cy="197287"/>
          </a:xfrm>
          <a:prstGeom prst="rect">
            <a:avLst/>
          </a:prstGeom>
          <a:noFill/>
          <a:ln/>
        </p:spPr>
        <p:txBody>
          <a:bodyPr wrap="none" lIns="0" tIns="0" rIns="0" bIns="0" rtlCol="0" anchor="t"/>
          <a:lstStyle/>
          <a:p>
            <a:pPr algn="l" indent="0" marL="0">
              <a:lnSpc>
                <a:spcPts val="1550"/>
              </a:lnSpc>
              <a:buNone/>
            </a:pPr>
            <a:r>
              <a:rPr lang="en-US" sz="950" dirty="0">
                <a:solidFill>
                  <a:srgbClr val="CAD6DE"/>
                </a:solidFill>
                <a:latin typeface="Cabin" pitchFamily="34" charset="0"/>
                <a:ea typeface="Cabin" pitchFamily="34" charset="-122"/>
                <a:cs typeface="Cabin" pitchFamily="34" charset="-120"/>
              </a:rPr>
              <a:t>DenseNet121</a:t>
            </a:r>
            <a:endParaRPr lang="en-US" sz="950" dirty="0"/>
          </a:p>
        </p:txBody>
      </p:sp>
      <p:sp>
        <p:nvSpPr>
          <p:cNvPr id="36" name="Text 30"/>
          <p:cNvSpPr/>
          <p:nvPr/>
        </p:nvSpPr>
        <p:spPr>
          <a:xfrm>
            <a:off x="5259943" y="5730240"/>
            <a:ext cx="4110752" cy="197287"/>
          </a:xfrm>
          <a:prstGeom prst="rect">
            <a:avLst/>
          </a:prstGeom>
          <a:noFill/>
          <a:ln/>
        </p:spPr>
        <p:txBody>
          <a:bodyPr wrap="none" lIns="0" tIns="0" rIns="0" bIns="0" rtlCol="0" anchor="t"/>
          <a:lstStyle/>
          <a:p>
            <a:pPr algn="l" indent="0" marL="0">
              <a:lnSpc>
                <a:spcPts val="1550"/>
              </a:lnSpc>
              <a:buNone/>
            </a:pPr>
            <a:r>
              <a:rPr lang="en-US" sz="950" dirty="0">
                <a:solidFill>
                  <a:srgbClr val="CAD6DE"/>
                </a:solidFill>
                <a:latin typeface="Cabin" pitchFamily="34" charset="0"/>
                <a:ea typeface="Cabin" pitchFamily="34" charset="-122"/>
                <a:cs typeface="Cabin" pitchFamily="34" charset="-120"/>
              </a:rPr>
              <a:t>0.9920</a:t>
            </a:r>
            <a:endParaRPr lang="en-US" sz="950" dirty="0"/>
          </a:p>
        </p:txBody>
      </p:sp>
      <p:sp>
        <p:nvSpPr>
          <p:cNvPr id="37" name="Text 31"/>
          <p:cNvSpPr/>
          <p:nvPr/>
        </p:nvSpPr>
        <p:spPr>
          <a:xfrm>
            <a:off x="9624774" y="5730240"/>
            <a:ext cx="4114562" cy="197287"/>
          </a:xfrm>
          <a:prstGeom prst="rect">
            <a:avLst/>
          </a:prstGeom>
          <a:noFill/>
          <a:ln/>
        </p:spPr>
        <p:txBody>
          <a:bodyPr wrap="none" lIns="0" tIns="0" rIns="0" bIns="0" rtlCol="0" anchor="t"/>
          <a:lstStyle/>
          <a:p>
            <a:pPr algn="l" indent="0" marL="0">
              <a:lnSpc>
                <a:spcPts val="1550"/>
              </a:lnSpc>
              <a:buNone/>
            </a:pPr>
            <a:r>
              <a:rPr lang="en-US" sz="950" dirty="0">
                <a:solidFill>
                  <a:srgbClr val="CAD6DE"/>
                </a:solidFill>
                <a:latin typeface="Cabin" pitchFamily="34" charset="0"/>
                <a:ea typeface="Cabin" pitchFamily="34" charset="-122"/>
                <a:cs typeface="Cabin" pitchFamily="34" charset="-120"/>
              </a:rPr>
              <a:t>0.9946</a:t>
            </a:r>
            <a:endParaRPr lang="en-US" sz="950" dirty="0"/>
          </a:p>
        </p:txBody>
      </p:sp>
      <p:sp>
        <p:nvSpPr>
          <p:cNvPr id="38" name="Shape 32"/>
          <p:cNvSpPr/>
          <p:nvPr/>
        </p:nvSpPr>
        <p:spPr>
          <a:xfrm>
            <a:off x="766524" y="6009084"/>
            <a:ext cx="13096042" cy="360402"/>
          </a:xfrm>
          <a:prstGeom prst="rect">
            <a:avLst/>
          </a:prstGeom>
          <a:solidFill>
            <a:srgbClr val="000000">
              <a:alpha val="4000"/>
            </a:srgbClr>
          </a:solidFill>
          <a:ln/>
        </p:spPr>
      </p:sp>
      <p:sp>
        <p:nvSpPr>
          <p:cNvPr id="39" name="Text 33"/>
          <p:cNvSpPr/>
          <p:nvPr/>
        </p:nvSpPr>
        <p:spPr>
          <a:xfrm>
            <a:off x="891302" y="6090642"/>
            <a:ext cx="4114562" cy="197287"/>
          </a:xfrm>
          <a:prstGeom prst="rect">
            <a:avLst/>
          </a:prstGeom>
          <a:noFill/>
          <a:ln/>
        </p:spPr>
        <p:txBody>
          <a:bodyPr wrap="none" lIns="0" tIns="0" rIns="0" bIns="0" rtlCol="0" anchor="t"/>
          <a:lstStyle/>
          <a:p>
            <a:pPr algn="l" indent="0" marL="0">
              <a:lnSpc>
                <a:spcPts val="1550"/>
              </a:lnSpc>
              <a:buNone/>
            </a:pPr>
            <a:r>
              <a:rPr lang="en-US" sz="950" dirty="0">
                <a:solidFill>
                  <a:srgbClr val="CAD6DE"/>
                </a:solidFill>
                <a:latin typeface="Cabin" pitchFamily="34" charset="0"/>
                <a:ea typeface="Cabin" pitchFamily="34" charset="-122"/>
                <a:cs typeface="Cabin" pitchFamily="34" charset="-120"/>
              </a:rPr>
              <a:t>ViT-B/16</a:t>
            </a:r>
            <a:endParaRPr lang="en-US" sz="950" dirty="0"/>
          </a:p>
        </p:txBody>
      </p:sp>
      <p:sp>
        <p:nvSpPr>
          <p:cNvPr id="40" name="Text 34"/>
          <p:cNvSpPr/>
          <p:nvPr/>
        </p:nvSpPr>
        <p:spPr>
          <a:xfrm>
            <a:off x="5259943" y="6090642"/>
            <a:ext cx="4110752" cy="197287"/>
          </a:xfrm>
          <a:prstGeom prst="rect">
            <a:avLst/>
          </a:prstGeom>
          <a:noFill/>
          <a:ln/>
        </p:spPr>
        <p:txBody>
          <a:bodyPr wrap="none" lIns="0" tIns="0" rIns="0" bIns="0" rtlCol="0" anchor="t"/>
          <a:lstStyle/>
          <a:p>
            <a:pPr algn="l" indent="0" marL="0">
              <a:lnSpc>
                <a:spcPts val="1550"/>
              </a:lnSpc>
              <a:buNone/>
            </a:pPr>
            <a:r>
              <a:rPr lang="en-US" sz="950" dirty="0">
                <a:solidFill>
                  <a:srgbClr val="CAD6DE"/>
                </a:solidFill>
                <a:latin typeface="Cabin" pitchFamily="34" charset="0"/>
                <a:ea typeface="Cabin" pitchFamily="34" charset="-122"/>
                <a:cs typeface="Cabin" pitchFamily="34" charset="-120"/>
              </a:rPr>
              <a:t>0.9841</a:t>
            </a:r>
            <a:endParaRPr lang="en-US" sz="950" dirty="0"/>
          </a:p>
        </p:txBody>
      </p:sp>
      <p:sp>
        <p:nvSpPr>
          <p:cNvPr id="41" name="Text 35"/>
          <p:cNvSpPr/>
          <p:nvPr/>
        </p:nvSpPr>
        <p:spPr>
          <a:xfrm>
            <a:off x="9624774" y="6090642"/>
            <a:ext cx="4114562" cy="197287"/>
          </a:xfrm>
          <a:prstGeom prst="rect">
            <a:avLst/>
          </a:prstGeom>
          <a:noFill/>
          <a:ln/>
        </p:spPr>
        <p:txBody>
          <a:bodyPr wrap="none" lIns="0" tIns="0" rIns="0" bIns="0" rtlCol="0" anchor="t"/>
          <a:lstStyle/>
          <a:p>
            <a:pPr algn="l" indent="0" marL="0">
              <a:lnSpc>
                <a:spcPts val="1550"/>
              </a:lnSpc>
              <a:buNone/>
            </a:pPr>
            <a:r>
              <a:rPr lang="en-US" sz="950" dirty="0">
                <a:solidFill>
                  <a:srgbClr val="CAD6DE"/>
                </a:solidFill>
                <a:latin typeface="Cabin" pitchFamily="34" charset="0"/>
                <a:ea typeface="Cabin" pitchFamily="34" charset="-122"/>
                <a:cs typeface="Cabin" pitchFamily="34" charset="-120"/>
              </a:rPr>
              <a:t>1.0000</a:t>
            </a:r>
            <a:endParaRPr lang="en-US" sz="950" dirty="0"/>
          </a:p>
        </p:txBody>
      </p:sp>
      <p:sp>
        <p:nvSpPr>
          <p:cNvPr id="42" name="Shape 36"/>
          <p:cNvSpPr/>
          <p:nvPr/>
        </p:nvSpPr>
        <p:spPr>
          <a:xfrm>
            <a:off x="766524" y="6369487"/>
            <a:ext cx="13096042" cy="360402"/>
          </a:xfrm>
          <a:prstGeom prst="rect">
            <a:avLst/>
          </a:prstGeom>
          <a:solidFill>
            <a:srgbClr val="FFFFFF">
              <a:alpha val="4000"/>
            </a:srgbClr>
          </a:solidFill>
          <a:ln/>
        </p:spPr>
      </p:sp>
      <p:sp>
        <p:nvSpPr>
          <p:cNvPr id="43" name="Text 37"/>
          <p:cNvSpPr/>
          <p:nvPr/>
        </p:nvSpPr>
        <p:spPr>
          <a:xfrm>
            <a:off x="891302" y="6451044"/>
            <a:ext cx="4114562" cy="197287"/>
          </a:xfrm>
          <a:prstGeom prst="rect">
            <a:avLst/>
          </a:prstGeom>
          <a:noFill/>
          <a:ln/>
        </p:spPr>
        <p:txBody>
          <a:bodyPr wrap="none" lIns="0" tIns="0" rIns="0" bIns="0" rtlCol="0" anchor="t"/>
          <a:lstStyle/>
          <a:p>
            <a:pPr algn="l" indent="0" marL="0">
              <a:lnSpc>
                <a:spcPts val="1550"/>
              </a:lnSpc>
              <a:buNone/>
            </a:pPr>
            <a:r>
              <a:rPr lang="en-US" sz="950" dirty="0">
                <a:solidFill>
                  <a:srgbClr val="CAD6DE"/>
                </a:solidFill>
                <a:latin typeface="Cabin" pitchFamily="34" charset="0"/>
                <a:ea typeface="Cabin" pitchFamily="34" charset="-122"/>
                <a:cs typeface="Cabin" pitchFamily="34" charset="-120"/>
              </a:rPr>
              <a:t>ResNet50</a:t>
            </a:r>
            <a:endParaRPr lang="en-US" sz="950" dirty="0"/>
          </a:p>
        </p:txBody>
      </p:sp>
      <p:sp>
        <p:nvSpPr>
          <p:cNvPr id="44" name="Text 38"/>
          <p:cNvSpPr/>
          <p:nvPr/>
        </p:nvSpPr>
        <p:spPr>
          <a:xfrm>
            <a:off x="5259943" y="6451044"/>
            <a:ext cx="4110752" cy="197287"/>
          </a:xfrm>
          <a:prstGeom prst="rect">
            <a:avLst/>
          </a:prstGeom>
          <a:noFill/>
          <a:ln/>
        </p:spPr>
        <p:txBody>
          <a:bodyPr wrap="none" lIns="0" tIns="0" rIns="0" bIns="0" rtlCol="0" anchor="t"/>
          <a:lstStyle/>
          <a:p>
            <a:pPr algn="l" indent="0" marL="0">
              <a:lnSpc>
                <a:spcPts val="1550"/>
              </a:lnSpc>
              <a:buNone/>
            </a:pPr>
            <a:r>
              <a:rPr lang="en-US" sz="950" dirty="0">
                <a:solidFill>
                  <a:srgbClr val="CAD6DE"/>
                </a:solidFill>
                <a:latin typeface="Cabin" pitchFamily="34" charset="0"/>
                <a:ea typeface="Cabin" pitchFamily="34" charset="-122"/>
                <a:cs typeface="Cabin" pitchFamily="34" charset="-120"/>
              </a:rPr>
              <a:t>0.9787</a:t>
            </a:r>
            <a:endParaRPr lang="en-US" sz="950" dirty="0"/>
          </a:p>
        </p:txBody>
      </p:sp>
      <p:sp>
        <p:nvSpPr>
          <p:cNvPr id="45" name="Text 39"/>
          <p:cNvSpPr/>
          <p:nvPr/>
        </p:nvSpPr>
        <p:spPr>
          <a:xfrm>
            <a:off x="9624774" y="6451044"/>
            <a:ext cx="4114562" cy="197287"/>
          </a:xfrm>
          <a:prstGeom prst="rect">
            <a:avLst/>
          </a:prstGeom>
          <a:noFill/>
          <a:ln/>
        </p:spPr>
        <p:txBody>
          <a:bodyPr wrap="none" lIns="0" tIns="0" rIns="0" bIns="0" rtlCol="0" anchor="t"/>
          <a:lstStyle/>
          <a:p>
            <a:pPr algn="l" indent="0" marL="0">
              <a:lnSpc>
                <a:spcPts val="1550"/>
              </a:lnSpc>
              <a:buNone/>
            </a:pPr>
            <a:r>
              <a:rPr lang="en-US" sz="950" dirty="0">
                <a:solidFill>
                  <a:srgbClr val="CAD6DE"/>
                </a:solidFill>
                <a:latin typeface="Cabin" pitchFamily="34" charset="0"/>
                <a:ea typeface="Cabin" pitchFamily="34" charset="-122"/>
                <a:cs typeface="Cabin" pitchFamily="34" charset="-120"/>
              </a:rPr>
              <a:t>0.9892</a:t>
            </a:r>
            <a:endParaRPr lang="en-US" sz="950" dirty="0"/>
          </a:p>
        </p:txBody>
      </p:sp>
      <p:sp>
        <p:nvSpPr>
          <p:cNvPr id="46" name="Shape 40"/>
          <p:cNvSpPr/>
          <p:nvPr/>
        </p:nvSpPr>
        <p:spPr>
          <a:xfrm>
            <a:off x="766524" y="6729889"/>
            <a:ext cx="13096042" cy="360402"/>
          </a:xfrm>
          <a:prstGeom prst="rect">
            <a:avLst/>
          </a:prstGeom>
          <a:solidFill>
            <a:srgbClr val="000000">
              <a:alpha val="4000"/>
            </a:srgbClr>
          </a:solidFill>
          <a:ln/>
        </p:spPr>
      </p:sp>
      <p:sp>
        <p:nvSpPr>
          <p:cNvPr id="47" name="Text 41"/>
          <p:cNvSpPr/>
          <p:nvPr/>
        </p:nvSpPr>
        <p:spPr>
          <a:xfrm>
            <a:off x="891302" y="6811447"/>
            <a:ext cx="4114562" cy="197287"/>
          </a:xfrm>
          <a:prstGeom prst="rect">
            <a:avLst/>
          </a:prstGeom>
          <a:noFill/>
          <a:ln/>
        </p:spPr>
        <p:txBody>
          <a:bodyPr wrap="none" lIns="0" tIns="0" rIns="0" bIns="0" rtlCol="0" anchor="t"/>
          <a:lstStyle/>
          <a:p>
            <a:pPr algn="l" indent="0" marL="0">
              <a:lnSpc>
                <a:spcPts val="1550"/>
              </a:lnSpc>
              <a:buNone/>
            </a:pPr>
            <a:r>
              <a:rPr lang="en-US" sz="950" dirty="0">
                <a:solidFill>
                  <a:srgbClr val="CAD6DE"/>
                </a:solidFill>
                <a:latin typeface="Cabin" pitchFamily="34" charset="0"/>
                <a:ea typeface="Cabin" pitchFamily="34" charset="-122"/>
                <a:cs typeface="Cabin" pitchFamily="34" charset="-120"/>
              </a:rPr>
              <a:t>EfficientNet-B0</a:t>
            </a:r>
            <a:endParaRPr lang="en-US" sz="950" dirty="0"/>
          </a:p>
        </p:txBody>
      </p:sp>
      <p:sp>
        <p:nvSpPr>
          <p:cNvPr id="48" name="Text 42"/>
          <p:cNvSpPr/>
          <p:nvPr/>
        </p:nvSpPr>
        <p:spPr>
          <a:xfrm>
            <a:off x="5259943" y="6811447"/>
            <a:ext cx="4110752" cy="197287"/>
          </a:xfrm>
          <a:prstGeom prst="rect">
            <a:avLst/>
          </a:prstGeom>
          <a:noFill/>
          <a:ln/>
        </p:spPr>
        <p:txBody>
          <a:bodyPr wrap="none" lIns="0" tIns="0" rIns="0" bIns="0" rtlCol="0" anchor="t"/>
          <a:lstStyle/>
          <a:p>
            <a:pPr algn="l" indent="0" marL="0">
              <a:lnSpc>
                <a:spcPts val="1550"/>
              </a:lnSpc>
              <a:buNone/>
            </a:pPr>
            <a:r>
              <a:rPr lang="en-US" sz="950" dirty="0">
                <a:solidFill>
                  <a:srgbClr val="CAD6DE"/>
                </a:solidFill>
                <a:latin typeface="Cabin" pitchFamily="34" charset="0"/>
                <a:ea typeface="Cabin" pitchFamily="34" charset="-122"/>
                <a:cs typeface="Cabin" pitchFamily="34" charset="-120"/>
              </a:rPr>
              <a:t>0.9702</a:t>
            </a:r>
            <a:endParaRPr lang="en-US" sz="950" dirty="0"/>
          </a:p>
        </p:txBody>
      </p:sp>
      <p:sp>
        <p:nvSpPr>
          <p:cNvPr id="49" name="Text 43"/>
          <p:cNvSpPr/>
          <p:nvPr/>
        </p:nvSpPr>
        <p:spPr>
          <a:xfrm>
            <a:off x="9624774" y="6811447"/>
            <a:ext cx="4114562" cy="197287"/>
          </a:xfrm>
          <a:prstGeom prst="rect">
            <a:avLst/>
          </a:prstGeom>
          <a:noFill/>
          <a:ln/>
        </p:spPr>
        <p:txBody>
          <a:bodyPr wrap="none" lIns="0" tIns="0" rIns="0" bIns="0" rtlCol="0" anchor="t"/>
          <a:lstStyle/>
          <a:p>
            <a:pPr algn="l" indent="0" marL="0">
              <a:lnSpc>
                <a:spcPts val="1550"/>
              </a:lnSpc>
              <a:buNone/>
            </a:pPr>
            <a:r>
              <a:rPr lang="en-US" sz="950" dirty="0">
                <a:solidFill>
                  <a:srgbClr val="CAD6DE"/>
                </a:solidFill>
                <a:latin typeface="Cabin" pitchFamily="34" charset="0"/>
                <a:ea typeface="Cabin" pitchFamily="34" charset="-122"/>
                <a:cs typeface="Cabin" pitchFamily="34" charset="-120"/>
              </a:rPr>
              <a:t>0.9624</a:t>
            </a:r>
            <a:endParaRPr lang="en-US" sz="950" dirty="0"/>
          </a:p>
        </p:txBody>
      </p:sp>
      <p:sp>
        <p:nvSpPr>
          <p:cNvPr id="50" name="Text 44"/>
          <p:cNvSpPr/>
          <p:nvPr/>
        </p:nvSpPr>
        <p:spPr>
          <a:xfrm>
            <a:off x="943808" y="7375327"/>
            <a:ext cx="12927687" cy="197287"/>
          </a:xfrm>
          <a:prstGeom prst="rect">
            <a:avLst/>
          </a:prstGeom>
          <a:noFill/>
          <a:ln/>
        </p:spPr>
        <p:txBody>
          <a:bodyPr wrap="none" lIns="0" tIns="0" rIns="0" bIns="0" rtlCol="0" anchor="t"/>
          <a:lstStyle/>
          <a:p>
            <a:pPr algn="l" indent="0" marL="0">
              <a:lnSpc>
                <a:spcPts val="1550"/>
              </a:lnSpc>
              <a:buNone/>
            </a:pPr>
            <a:r>
              <a:rPr lang="en-US" sz="950" b="1" dirty="0">
                <a:solidFill>
                  <a:srgbClr val="FFBC8F"/>
                </a:solidFill>
                <a:latin typeface="Cabin" pitchFamily="34" charset="0"/>
                <a:ea typeface="Cabin" pitchFamily="34" charset="-122"/>
                <a:cs typeface="Cabin" pitchFamily="34" charset="-120"/>
              </a:rPr>
              <a:t>Tek Cümlelik Karar:</a:t>
            </a:r>
            <a:pPr algn="l" indent="0" marL="0">
              <a:lnSpc>
                <a:spcPts val="1550"/>
              </a:lnSpc>
              <a:buNone/>
            </a:pPr>
            <a:r>
              <a:rPr lang="en-US" sz="950" dirty="0">
                <a:solidFill>
                  <a:srgbClr val="CAD6DE"/>
                </a:solidFill>
                <a:latin typeface="Cabin" pitchFamily="34" charset="0"/>
                <a:ea typeface="Cabin" pitchFamily="34" charset="-122"/>
                <a:cs typeface="Cabin" pitchFamily="34" charset="-120"/>
              </a:rPr>
              <a:t> Afet odaklı senaryolarda, hasarlı bina kaçırmama (Recall) önceliği göz önüne alındığında, </a:t>
            </a:r>
            <a:pPr algn="l" indent="0" marL="0">
              <a:lnSpc>
                <a:spcPts val="1550"/>
              </a:lnSpc>
              <a:buNone/>
            </a:pPr>
            <a:r>
              <a:rPr lang="en-US" sz="950" b="1" dirty="0">
                <a:solidFill>
                  <a:srgbClr val="CAD6DE"/>
                </a:solidFill>
                <a:latin typeface="Cabin" pitchFamily="34" charset="0"/>
                <a:ea typeface="Cabin" pitchFamily="34" charset="-122"/>
                <a:cs typeface="Cabin" pitchFamily="34" charset="-120"/>
              </a:rPr>
              <a:t>Transformer yaklaşımı (özellikle Swin Transformer)</a:t>
            </a:r>
            <a:pPr algn="l" indent="0" marL="0">
              <a:lnSpc>
                <a:spcPts val="1550"/>
              </a:lnSpc>
              <a:buNone/>
            </a:pPr>
            <a:r>
              <a:rPr lang="en-US" sz="950" dirty="0">
                <a:solidFill>
                  <a:srgbClr val="CAD6DE"/>
                </a:solidFill>
                <a:latin typeface="Cabin" pitchFamily="34" charset="0"/>
                <a:ea typeface="Cabin" pitchFamily="34" charset="-122"/>
                <a:cs typeface="Cabin" pitchFamily="34" charset="-120"/>
              </a:rPr>
              <a:t> daha güvenli ve uygun bir seçimdir.</a:t>
            </a:r>
            <a:endParaRPr lang="en-US" sz="950" dirty="0"/>
          </a:p>
        </p:txBody>
      </p:sp>
      <p:sp>
        <p:nvSpPr>
          <p:cNvPr id="51" name="Shape 45"/>
          <p:cNvSpPr/>
          <p:nvPr/>
        </p:nvSpPr>
        <p:spPr>
          <a:xfrm>
            <a:off x="758904" y="7236619"/>
            <a:ext cx="15240" cy="474702"/>
          </a:xfrm>
          <a:prstGeom prst="rect">
            <a:avLst/>
          </a:prstGeom>
          <a:solidFill>
            <a:srgbClr val="0A988B"/>
          </a:solidFill>
          <a:ln/>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837724" y="790694"/>
            <a:ext cx="6198394" cy="431244"/>
          </a:xfrm>
          <a:prstGeom prst="rect">
            <a:avLst/>
          </a:prstGeom>
          <a:noFill/>
          <a:ln/>
        </p:spPr>
        <p:txBody>
          <a:bodyPr wrap="none" lIns="0" tIns="0" rIns="0" bIns="0" rtlCol="0" anchor="t"/>
          <a:lstStyle/>
          <a:p>
            <a:pPr algn="l" indent="0" marL="0">
              <a:lnSpc>
                <a:spcPts val="3350"/>
              </a:lnSpc>
              <a:buNone/>
            </a:pPr>
            <a:r>
              <a:rPr lang="en-US" sz="2700" dirty="0">
                <a:solidFill>
                  <a:srgbClr val="FFFFFF"/>
                </a:solidFill>
                <a:latin typeface="Unbounded" pitchFamily="34" charset="0"/>
                <a:ea typeface="Unbounded" pitchFamily="34" charset="-122"/>
                <a:cs typeface="Unbounded" pitchFamily="34" charset="-120"/>
              </a:rPr>
              <a:t>Gelecek Çalışmalar ve Öneriler</a:t>
            </a:r>
            <a:endParaRPr lang="en-US" sz="2700" dirty="0"/>
          </a:p>
        </p:txBody>
      </p:sp>
      <p:sp>
        <p:nvSpPr>
          <p:cNvPr id="3" name="Text 1"/>
          <p:cNvSpPr/>
          <p:nvPr/>
        </p:nvSpPr>
        <p:spPr>
          <a:xfrm>
            <a:off x="837724" y="1515070"/>
            <a:ext cx="12954952" cy="234434"/>
          </a:xfrm>
          <a:prstGeom prst="rect">
            <a:avLst/>
          </a:prstGeom>
          <a:noFill/>
          <a:ln/>
        </p:spPr>
        <p:txBody>
          <a:bodyPr wrap="none" lIns="0" tIns="0" rIns="0" bIns="0" rtlCol="0" anchor="t"/>
          <a:lstStyle/>
          <a:p>
            <a:pPr algn="l" indent="0" marL="0">
              <a:lnSpc>
                <a:spcPts val="1800"/>
              </a:lnSpc>
              <a:buNone/>
            </a:pPr>
            <a:r>
              <a:rPr lang="en-US" sz="1150" dirty="0">
                <a:solidFill>
                  <a:srgbClr val="CAD6DE"/>
                </a:solidFill>
                <a:latin typeface="Cabin" pitchFamily="34" charset="0"/>
                <a:ea typeface="Cabin" pitchFamily="34" charset="-122"/>
                <a:cs typeface="Cabin" pitchFamily="34" charset="-120"/>
              </a:rPr>
              <a:t>Bu çalışma binary sınıflandırma üzerine odaklanmıştır. Gelecek araştırmalar için çeşitli yönlerde genişleme ve derinleştirme olanakları mevcuttur.</a:t>
            </a:r>
            <a:endParaRPr lang="en-US" sz="1150" dirty="0"/>
          </a:p>
        </p:txBody>
      </p:sp>
      <p:sp>
        <p:nvSpPr>
          <p:cNvPr id="4" name="Shape 2"/>
          <p:cNvSpPr/>
          <p:nvPr/>
        </p:nvSpPr>
        <p:spPr>
          <a:xfrm>
            <a:off x="837724" y="2134314"/>
            <a:ext cx="4220528" cy="1769507"/>
          </a:xfrm>
          <a:prstGeom prst="roundRect">
            <a:avLst>
              <a:gd name="adj" fmla="val 4134"/>
            </a:avLst>
          </a:prstGeom>
          <a:solidFill>
            <a:srgbClr val="112836"/>
          </a:solidFill>
          <a:ln/>
        </p:spPr>
      </p:sp>
      <p:sp>
        <p:nvSpPr>
          <p:cNvPr id="5" name="Shape 3"/>
          <p:cNvSpPr/>
          <p:nvPr/>
        </p:nvSpPr>
        <p:spPr>
          <a:xfrm>
            <a:off x="837724" y="2119074"/>
            <a:ext cx="4220528" cy="60960"/>
          </a:xfrm>
          <a:prstGeom prst="roundRect">
            <a:avLst>
              <a:gd name="adj" fmla="val 36078"/>
            </a:avLst>
          </a:prstGeom>
          <a:solidFill>
            <a:srgbClr val="0A988B"/>
          </a:solidFill>
          <a:ln/>
        </p:spPr>
      </p:sp>
      <p:sp>
        <p:nvSpPr>
          <p:cNvPr id="6" name="Shape 4"/>
          <p:cNvSpPr/>
          <p:nvPr/>
        </p:nvSpPr>
        <p:spPr>
          <a:xfrm>
            <a:off x="2728079" y="1914406"/>
            <a:ext cx="439817" cy="439817"/>
          </a:xfrm>
          <a:prstGeom prst="roundRect">
            <a:avLst>
              <a:gd name="adj" fmla="val 207905"/>
            </a:avLst>
          </a:prstGeom>
          <a:solidFill>
            <a:srgbClr val="0A988B"/>
          </a:solidFill>
          <a:ln/>
        </p:spPr>
      </p:sp>
      <p:sp>
        <p:nvSpPr>
          <p:cNvPr id="7" name="Text 5"/>
          <p:cNvSpPr/>
          <p:nvPr/>
        </p:nvSpPr>
        <p:spPr>
          <a:xfrm>
            <a:off x="2860000" y="2024301"/>
            <a:ext cx="175855" cy="219908"/>
          </a:xfrm>
          <a:prstGeom prst="rect">
            <a:avLst/>
          </a:prstGeom>
          <a:noFill/>
          <a:ln/>
        </p:spPr>
        <p:txBody>
          <a:bodyPr wrap="none" lIns="0" tIns="0" rIns="0" bIns="0" rtlCol="0" anchor="t"/>
          <a:lstStyle/>
          <a:p>
            <a:pPr algn="l" indent="0" marL="0">
              <a:lnSpc>
                <a:spcPts val="2200"/>
              </a:lnSpc>
              <a:buNone/>
            </a:pPr>
            <a:r>
              <a:rPr lang="en-US" sz="1350" dirty="0">
                <a:solidFill>
                  <a:srgbClr val="FFFFFF"/>
                </a:solidFill>
                <a:latin typeface="Unbounded" pitchFamily="34" charset="0"/>
                <a:ea typeface="Unbounded" pitchFamily="34" charset="-122"/>
                <a:cs typeface="Unbounded" pitchFamily="34" charset="-120"/>
              </a:rPr>
              <a:t>1</a:t>
            </a:r>
            <a:endParaRPr lang="en-US" sz="1350" dirty="0"/>
          </a:p>
        </p:txBody>
      </p:sp>
      <p:sp>
        <p:nvSpPr>
          <p:cNvPr id="8" name="Text 6"/>
          <p:cNvSpPr/>
          <p:nvPr/>
        </p:nvSpPr>
        <p:spPr>
          <a:xfrm>
            <a:off x="999530" y="2500789"/>
            <a:ext cx="2840950" cy="215622"/>
          </a:xfrm>
          <a:prstGeom prst="rect">
            <a:avLst/>
          </a:prstGeom>
          <a:noFill/>
          <a:ln/>
        </p:spPr>
        <p:txBody>
          <a:bodyPr wrap="none" lIns="0" tIns="0" rIns="0" bIns="0" rtlCol="0" anchor="t"/>
          <a:lstStyle/>
          <a:p>
            <a:pPr algn="l" indent="0" marL="0">
              <a:lnSpc>
                <a:spcPts val="1650"/>
              </a:lnSpc>
              <a:buNone/>
            </a:pPr>
            <a:r>
              <a:rPr lang="en-US" sz="1350" dirty="0">
                <a:solidFill>
                  <a:srgbClr val="CAD6DE"/>
                </a:solidFill>
                <a:latin typeface="Unbounded" pitchFamily="34" charset="0"/>
                <a:ea typeface="Unbounded" pitchFamily="34" charset="-122"/>
                <a:cs typeface="Unbounded" pitchFamily="34" charset="-120"/>
              </a:rPr>
              <a:t>Multi-Class Hasar Seviyeleri</a:t>
            </a:r>
            <a:endParaRPr lang="en-US" sz="1350" dirty="0"/>
          </a:p>
        </p:txBody>
      </p:sp>
      <p:sp>
        <p:nvSpPr>
          <p:cNvPr id="9" name="Text 7"/>
          <p:cNvSpPr/>
          <p:nvPr/>
        </p:nvSpPr>
        <p:spPr>
          <a:xfrm>
            <a:off x="999530" y="2804279"/>
            <a:ext cx="3896916" cy="703302"/>
          </a:xfrm>
          <a:prstGeom prst="rect">
            <a:avLst/>
          </a:prstGeom>
          <a:noFill/>
          <a:ln/>
        </p:spPr>
        <p:txBody>
          <a:bodyPr wrap="square" lIns="0" tIns="0" rIns="0" bIns="0" rtlCol="0" anchor="t"/>
          <a:lstStyle/>
          <a:p>
            <a:pPr algn="l" indent="0" marL="0">
              <a:lnSpc>
                <a:spcPts val="1800"/>
              </a:lnSpc>
              <a:buNone/>
            </a:pPr>
            <a:r>
              <a:rPr lang="en-US" sz="1150" dirty="0">
                <a:solidFill>
                  <a:srgbClr val="CAD6DE"/>
                </a:solidFill>
                <a:latin typeface="Cabin" pitchFamily="34" charset="0"/>
                <a:ea typeface="Cabin" pitchFamily="34" charset="-122"/>
                <a:cs typeface="Cabin" pitchFamily="34" charset="-120"/>
              </a:rPr>
              <a:t>İkili sınıflandırma yerine, hasar seviyelerini kategorize eden çok sınıflı bir yaklaşım geliştirilmesi: hasarsız, hafif hasar, orta hasar, ağır hasar, tamamen yıkılmış.</a:t>
            </a:r>
            <a:endParaRPr lang="en-US" sz="1150" dirty="0"/>
          </a:p>
        </p:txBody>
      </p:sp>
      <p:sp>
        <p:nvSpPr>
          <p:cNvPr id="10" name="Shape 8"/>
          <p:cNvSpPr/>
          <p:nvPr/>
        </p:nvSpPr>
        <p:spPr>
          <a:xfrm>
            <a:off x="5204817" y="2134314"/>
            <a:ext cx="4220647" cy="1769507"/>
          </a:xfrm>
          <a:prstGeom prst="roundRect">
            <a:avLst>
              <a:gd name="adj" fmla="val 4134"/>
            </a:avLst>
          </a:prstGeom>
          <a:solidFill>
            <a:srgbClr val="112836"/>
          </a:solidFill>
          <a:ln/>
        </p:spPr>
      </p:sp>
      <p:sp>
        <p:nvSpPr>
          <p:cNvPr id="11" name="Shape 9"/>
          <p:cNvSpPr/>
          <p:nvPr/>
        </p:nvSpPr>
        <p:spPr>
          <a:xfrm>
            <a:off x="5204817" y="2119074"/>
            <a:ext cx="4220647" cy="60960"/>
          </a:xfrm>
          <a:prstGeom prst="roundRect">
            <a:avLst>
              <a:gd name="adj" fmla="val 36078"/>
            </a:avLst>
          </a:prstGeom>
          <a:solidFill>
            <a:srgbClr val="0A988B"/>
          </a:solidFill>
          <a:ln/>
        </p:spPr>
      </p:sp>
      <p:sp>
        <p:nvSpPr>
          <p:cNvPr id="12" name="Shape 10"/>
          <p:cNvSpPr/>
          <p:nvPr/>
        </p:nvSpPr>
        <p:spPr>
          <a:xfrm>
            <a:off x="7095173" y="1914406"/>
            <a:ext cx="439817" cy="439817"/>
          </a:xfrm>
          <a:prstGeom prst="roundRect">
            <a:avLst>
              <a:gd name="adj" fmla="val 207905"/>
            </a:avLst>
          </a:prstGeom>
          <a:solidFill>
            <a:srgbClr val="0A988B"/>
          </a:solidFill>
          <a:ln/>
        </p:spPr>
      </p:sp>
      <p:sp>
        <p:nvSpPr>
          <p:cNvPr id="13" name="Text 11"/>
          <p:cNvSpPr/>
          <p:nvPr/>
        </p:nvSpPr>
        <p:spPr>
          <a:xfrm>
            <a:off x="7227094" y="2024301"/>
            <a:ext cx="175855" cy="219908"/>
          </a:xfrm>
          <a:prstGeom prst="rect">
            <a:avLst/>
          </a:prstGeom>
          <a:noFill/>
          <a:ln/>
        </p:spPr>
        <p:txBody>
          <a:bodyPr wrap="none" lIns="0" tIns="0" rIns="0" bIns="0" rtlCol="0" anchor="t"/>
          <a:lstStyle/>
          <a:p>
            <a:pPr algn="l" indent="0" marL="0">
              <a:lnSpc>
                <a:spcPts val="2200"/>
              </a:lnSpc>
              <a:buNone/>
            </a:pPr>
            <a:r>
              <a:rPr lang="en-US" sz="1350" dirty="0">
                <a:solidFill>
                  <a:srgbClr val="FFFFFF"/>
                </a:solidFill>
                <a:latin typeface="Unbounded" pitchFamily="34" charset="0"/>
                <a:ea typeface="Unbounded" pitchFamily="34" charset="-122"/>
                <a:cs typeface="Unbounded" pitchFamily="34" charset="-120"/>
              </a:rPr>
              <a:t>2</a:t>
            </a:r>
            <a:endParaRPr lang="en-US" sz="1350" dirty="0"/>
          </a:p>
        </p:txBody>
      </p:sp>
      <p:sp>
        <p:nvSpPr>
          <p:cNvPr id="14" name="Text 12"/>
          <p:cNvSpPr/>
          <p:nvPr/>
        </p:nvSpPr>
        <p:spPr>
          <a:xfrm>
            <a:off x="5366623" y="2500789"/>
            <a:ext cx="3621167" cy="215622"/>
          </a:xfrm>
          <a:prstGeom prst="rect">
            <a:avLst/>
          </a:prstGeom>
          <a:noFill/>
          <a:ln/>
        </p:spPr>
        <p:txBody>
          <a:bodyPr wrap="none" lIns="0" tIns="0" rIns="0" bIns="0" rtlCol="0" anchor="t"/>
          <a:lstStyle/>
          <a:p>
            <a:pPr algn="l" indent="0" marL="0">
              <a:lnSpc>
                <a:spcPts val="1650"/>
              </a:lnSpc>
              <a:buNone/>
            </a:pPr>
            <a:r>
              <a:rPr lang="en-US" sz="1350" dirty="0">
                <a:solidFill>
                  <a:srgbClr val="CAD6DE"/>
                </a:solidFill>
                <a:latin typeface="Unbounded" pitchFamily="34" charset="0"/>
                <a:ea typeface="Unbounded" pitchFamily="34" charset="-122"/>
                <a:cs typeface="Unbounded" pitchFamily="34" charset="-120"/>
              </a:rPr>
              <a:t>Farklı Bölge ve Deprem Validasyonu</a:t>
            </a:r>
            <a:endParaRPr lang="en-US" sz="1350" dirty="0"/>
          </a:p>
        </p:txBody>
      </p:sp>
      <p:sp>
        <p:nvSpPr>
          <p:cNvPr id="15" name="Text 13"/>
          <p:cNvSpPr/>
          <p:nvPr/>
        </p:nvSpPr>
        <p:spPr>
          <a:xfrm>
            <a:off x="5366623" y="2804279"/>
            <a:ext cx="3897035" cy="937736"/>
          </a:xfrm>
          <a:prstGeom prst="rect">
            <a:avLst/>
          </a:prstGeom>
          <a:noFill/>
          <a:ln/>
        </p:spPr>
        <p:txBody>
          <a:bodyPr wrap="square" lIns="0" tIns="0" rIns="0" bIns="0" rtlCol="0" anchor="t"/>
          <a:lstStyle/>
          <a:p>
            <a:pPr algn="l" indent="0" marL="0">
              <a:lnSpc>
                <a:spcPts val="1800"/>
              </a:lnSpc>
              <a:buNone/>
            </a:pPr>
            <a:r>
              <a:rPr lang="en-US" sz="1150" dirty="0">
                <a:solidFill>
                  <a:srgbClr val="CAD6DE"/>
                </a:solidFill>
                <a:latin typeface="Cabin" pitchFamily="34" charset="0"/>
                <a:ea typeface="Cabin" pitchFamily="34" charset="-122"/>
                <a:cs typeface="Cabin" pitchFamily="34" charset="-120"/>
              </a:rPr>
              <a:t>Modellerin farklı coğrafi bölgelerde, farklı deprem senaryolarında ve farklı bina tiplerinde test edilmesi. Bu, domain shift probleminin analizi ve genelleme kapasitesinin değerlendirilmesi için kritiktir.</a:t>
            </a:r>
            <a:endParaRPr lang="en-US" sz="1150" dirty="0"/>
          </a:p>
        </p:txBody>
      </p:sp>
      <p:sp>
        <p:nvSpPr>
          <p:cNvPr id="16" name="Shape 14"/>
          <p:cNvSpPr/>
          <p:nvPr/>
        </p:nvSpPr>
        <p:spPr>
          <a:xfrm>
            <a:off x="9572030" y="2134314"/>
            <a:ext cx="4220647" cy="1769507"/>
          </a:xfrm>
          <a:prstGeom prst="roundRect">
            <a:avLst>
              <a:gd name="adj" fmla="val 4134"/>
            </a:avLst>
          </a:prstGeom>
          <a:solidFill>
            <a:srgbClr val="112836"/>
          </a:solidFill>
          <a:ln/>
        </p:spPr>
      </p:sp>
      <p:sp>
        <p:nvSpPr>
          <p:cNvPr id="17" name="Shape 15"/>
          <p:cNvSpPr/>
          <p:nvPr/>
        </p:nvSpPr>
        <p:spPr>
          <a:xfrm>
            <a:off x="9572030" y="2119074"/>
            <a:ext cx="4220647" cy="60960"/>
          </a:xfrm>
          <a:prstGeom prst="roundRect">
            <a:avLst>
              <a:gd name="adj" fmla="val 36078"/>
            </a:avLst>
          </a:prstGeom>
          <a:solidFill>
            <a:srgbClr val="0A988B"/>
          </a:solidFill>
          <a:ln/>
        </p:spPr>
      </p:sp>
      <p:sp>
        <p:nvSpPr>
          <p:cNvPr id="18" name="Shape 16"/>
          <p:cNvSpPr/>
          <p:nvPr/>
        </p:nvSpPr>
        <p:spPr>
          <a:xfrm>
            <a:off x="11462385" y="1914406"/>
            <a:ext cx="439817" cy="439817"/>
          </a:xfrm>
          <a:prstGeom prst="roundRect">
            <a:avLst>
              <a:gd name="adj" fmla="val 207905"/>
            </a:avLst>
          </a:prstGeom>
          <a:solidFill>
            <a:srgbClr val="0A988B"/>
          </a:solidFill>
          <a:ln/>
        </p:spPr>
      </p:sp>
      <p:sp>
        <p:nvSpPr>
          <p:cNvPr id="19" name="Text 17"/>
          <p:cNvSpPr/>
          <p:nvPr/>
        </p:nvSpPr>
        <p:spPr>
          <a:xfrm>
            <a:off x="11594306" y="2024301"/>
            <a:ext cx="175855" cy="219908"/>
          </a:xfrm>
          <a:prstGeom prst="rect">
            <a:avLst/>
          </a:prstGeom>
          <a:noFill/>
          <a:ln/>
        </p:spPr>
        <p:txBody>
          <a:bodyPr wrap="none" lIns="0" tIns="0" rIns="0" bIns="0" rtlCol="0" anchor="t"/>
          <a:lstStyle/>
          <a:p>
            <a:pPr algn="l" indent="0" marL="0">
              <a:lnSpc>
                <a:spcPts val="2200"/>
              </a:lnSpc>
              <a:buNone/>
            </a:pPr>
            <a:r>
              <a:rPr lang="en-US" sz="1350" dirty="0">
                <a:solidFill>
                  <a:srgbClr val="FFFFFF"/>
                </a:solidFill>
                <a:latin typeface="Unbounded" pitchFamily="34" charset="0"/>
                <a:ea typeface="Unbounded" pitchFamily="34" charset="-122"/>
                <a:cs typeface="Unbounded" pitchFamily="34" charset="-120"/>
              </a:rPr>
              <a:t>3</a:t>
            </a:r>
            <a:endParaRPr lang="en-US" sz="1350" dirty="0"/>
          </a:p>
        </p:txBody>
      </p:sp>
      <p:sp>
        <p:nvSpPr>
          <p:cNvPr id="20" name="Text 18"/>
          <p:cNvSpPr/>
          <p:nvPr/>
        </p:nvSpPr>
        <p:spPr>
          <a:xfrm>
            <a:off x="9733836" y="2500789"/>
            <a:ext cx="2164080" cy="215622"/>
          </a:xfrm>
          <a:prstGeom prst="rect">
            <a:avLst/>
          </a:prstGeom>
          <a:noFill/>
          <a:ln/>
        </p:spPr>
        <p:txBody>
          <a:bodyPr wrap="none" lIns="0" tIns="0" rIns="0" bIns="0" rtlCol="0" anchor="t"/>
          <a:lstStyle/>
          <a:p>
            <a:pPr algn="l" indent="0" marL="0">
              <a:lnSpc>
                <a:spcPts val="1650"/>
              </a:lnSpc>
              <a:buNone/>
            </a:pPr>
            <a:r>
              <a:rPr lang="en-US" sz="1350" dirty="0">
                <a:solidFill>
                  <a:srgbClr val="CAD6DE"/>
                </a:solidFill>
                <a:latin typeface="Unbounded" pitchFamily="34" charset="0"/>
                <a:ea typeface="Unbounded" pitchFamily="34" charset="-122"/>
                <a:cs typeface="Unbounded" pitchFamily="34" charset="-120"/>
              </a:rPr>
              <a:t>Açıklanabilirlik Analizi</a:t>
            </a:r>
            <a:endParaRPr lang="en-US" sz="1350" dirty="0"/>
          </a:p>
        </p:txBody>
      </p:sp>
      <p:sp>
        <p:nvSpPr>
          <p:cNvPr id="21" name="Text 19"/>
          <p:cNvSpPr/>
          <p:nvPr/>
        </p:nvSpPr>
        <p:spPr>
          <a:xfrm>
            <a:off x="9733836" y="2804279"/>
            <a:ext cx="3897035" cy="703302"/>
          </a:xfrm>
          <a:prstGeom prst="rect">
            <a:avLst/>
          </a:prstGeom>
          <a:noFill/>
          <a:ln/>
        </p:spPr>
        <p:txBody>
          <a:bodyPr wrap="square" lIns="0" tIns="0" rIns="0" bIns="0" rtlCol="0" anchor="t"/>
          <a:lstStyle/>
          <a:p>
            <a:pPr algn="l" indent="0" marL="0">
              <a:lnSpc>
                <a:spcPts val="1800"/>
              </a:lnSpc>
              <a:buNone/>
            </a:pPr>
            <a:r>
              <a:rPr lang="en-US" sz="1150" dirty="0">
                <a:solidFill>
                  <a:srgbClr val="CAD6DE"/>
                </a:solidFill>
                <a:latin typeface="Cabin" pitchFamily="34" charset="0"/>
                <a:ea typeface="Cabin" pitchFamily="34" charset="-122"/>
                <a:cs typeface="Cabin" pitchFamily="34" charset="-120"/>
              </a:rPr>
              <a:t>CNN modelleri için Grad-CAM, Transformer modelleri için attention map görselleştirmeleri ile modellerin hangi özelliklere odaklandığının anlaşılması.</a:t>
            </a:r>
            <a:endParaRPr lang="en-US" sz="1150" dirty="0"/>
          </a:p>
        </p:txBody>
      </p:sp>
      <p:sp>
        <p:nvSpPr>
          <p:cNvPr id="22" name="Shape 20"/>
          <p:cNvSpPr/>
          <p:nvPr/>
        </p:nvSpPr>
        <p:spPr>
          <a:xfrm>
            <a:off x="837724" y="4270296"/>
            <a:ext cx="12954952" cy="1066205"/>
          </a:xfrm>
          <a:prstGeom prst="roundRect">
            <a:avLst>
              <a:gd name="adj" fmla="val 6861"/>
            </a:avLst>
          </a:prstGeom>
          <a:solidFill>
            <a:srgbClr val="112836"/>
          </a:solidFill>
          <a:ln/>
        </p:spPr>
      </p:sp>
      <p:sp>
        <p:nvSpPr>
          <p:cNvPr id="23" name="Shape 21"/>
          <p:cNvSpPr/>
          <p:nvPr/>
        </p:nvSpPr>
        <p:spPr>
          <a:xfrm>
            <a:off x="837724" y="4255056"/>
            <a:ext cx="12954952" cy="60960"/>
          </a:xfrm>
          <a:prstGeom prst="roundRect">
            <a:avLst>
              <a:gd name="adj" fmla="val 36078"/>
            </a:avLst>
          </a:prstGeom>
          <a:solidFill>
            <a:srgbClr val="0A988B"/>
          </a:solidFill>
          <a:ln/>
        </p:spPr>
      </p:sp>
      <p:sp>
        <p:nvSpPr>
          <p:cNvPr id="24" name="Shape 22"/>
          <p:cNvSpPr/>
          <p:nvPr/>
        </p:nvSpPr>
        <p:spPr>
          <a:xfrm>
            <a:off x="7095292" y="4050387"/>
            <a:ext cx="439817" cy="439817"/>
          </a:xfrm>
          <a:prstGeom prst="roundRect">
            <a:avLst>
              <a:gd name="adj" fmla="val 207905"/>
            </a:avLst>
          </a:prstGeom>
          <a:solidFill>
            <a:srgbClr val="0A988B"/>
          </a:solidFill>
          <a:ln/>
        </p:spPr>
      </p:sp>
      <p:sp>
        <p:nvSpPr>
          <p:cNvPr id="25" name="Text 23"/>
          <p:cNvSpPr/>
          <p:nvPr/>
        </p:nvSpPr>
        <p:spPr>
          <a:xfrm>
            <a:off x="7227213" y="4160282"/>
            <a:ext cx="175855" cy="219908"/>
          </a:xfrm>
          <a:prstGeom prst="rect">
            <a:avLst/>
          </a:prstGeom>
          <a:noFill/>
          <a:ln/>
        </p:spPr>
        <p:txBody>
          <a:bodyPr wrap="none" lIns="0" tIns="0" rIns="0" bIns="0" rtlCol="0" anchor="t"/>
          <a:lstStyle/>
          <a:p>
            <a:pPr algn="l" indent="0" marL="0">
              <a:lnSpc>
                <a:spcPts val="2200"/>
              </a:lnSpc>
              <a:buNone/>
            </a:pPr>
            <a:r>
              <a:rPr lang="en-US" sz="1350" dirty="0">
                <a:solidFill>
                  <a:srgbClr val="FFFFFF"/>
                </a:solidFill>
                <a:latin typeface="Unbounded" pitchFamily="34" charset="0"/>
                <a:ea typeface="Unbounded" pitchFamily="34" charset="-122"/>
                <a:cs typeface="Unbounded" pitchFamily="34" charset="-120"/>
              </a:rPr>
              <a:t>4</a:t>
            </a:r>
            <a:endParaRPr lang="en-US" sz="1350" dirty="0"/>
          </a:p>
        </p:txBody>
      </p:sp>
      <p:sp>
        <p:nvSpPr>
          <p:cNvPr id="26" name="Text 24"/>
          <p:cNvSpPr/>
          <p:nvPr/>
        </p:nvSpPr>
        <p:spPr>
          <a:xfrm>
            <a:off x="999530" y="4636770"/>
            <a:ext cx="3056930" cy="215622"/>
          </a:xfrm>
          <a:prstGeom prst="rect">
            <a:avLst/>
          </a:prstGeom>
          <a:noFill/>
          <a:ln/>
        </p:spPr>
        <p:txBody>
          <a:bodyPr wrap="none" lIns="0" tIns="0" rIns="0" bIns="0" rtlCol="0" anchor="t"/>
          <a:lstStyle/>
          <a:p>
            <a:pPr algn="l" indent="0" marL="0">
              <a:lnSpc>
                <a:spcPts val="1650"/>
              </a:lnSpc>
              <a:buNone/>
            </a:pPr>
            <a:r>
              <a:rPr lang="en-US" sz="1350" dirty="0">
                <a:solidFill>
                  <a:srgbClr val="CAD6DE"/>
                </a:solidFill>
                <a:latin typeface="Unbounded" pitchFamily="34" charset="0"/>
                <a:ea typeface="Unbounded" pitchFamily="34" charset="-122"/>
                <a:cs typeface="Unbounded" pitchFamily="34" charset="-120"/>
              </a:rPr>
              <a:t>Stabilite ve Güvenilirlik Testleri</a:t>
            </a:r>
            <a:endParaRPr lang="en-US" sz="1350" dirty="0"/>
          </a:p>
        </p:txBody>
      </p:sp>
      <p:sp>
        <p:nvSpPr>
          <p:cNvPr id="27" name="Text 25"/>
          <p:cNvSpPr/>
          <p:nvPr/>
        </p:nvSpPr>
        <p:spPr>
          <a:xfrm>
            <a:off x="999530" y="4940260"/>
            <a:ext cx="12631341" cy="234434"/>
          </a:xfrm>
          <a:prstGeom prst="rect">
            <a:avLst/>
          </a:prstGeom>
          <a:noFill/>
          <a:ln/>
        </p:spPr>
        <p:txBody>
          <a:bodyPr wrap="none" lIns="0" tIns="0" rIns="0" bIns="0" rtlCol="0" anchor="t"/>
          <a:lstStyle/>
          <a:p>
            <a:pPr algn="l" indent="0" marL="0">
              <a:lnSpc>
                <a:spcPts val="1800"/>
              </a:lnSpc>
              <a:buNone/>
            </a:pPr>
            <a:r>
              <a:rPr lang="en-US" sz="1150" dirty="0">
                <a:solidFill>
                  <a:srgbClr val="CAD6DE"/>
                </a:solidFill>
                <a:latin typeface="Cabin" pitchFamily="34" charset="0"/>
                <a:ea typeface="Cabin" pitchFamily="34" charset="-122"/>
                <a:cs typeface="Cabin" pitchFamily="34" charset="-120"/>
              </a:rPr>
              <a:t>Çoklu seed ile eğitim, cross-validation, ve ensemble yöntemleri kullanarak modellerin stabilite ve güvenilirlik analizinin yapılması.</a:t>
            </a:r>
            <a:endParaRPr lang="en-US" sz="1150" dirty="0"/>
          </a:p>
        </p:txBody>
      </p:sp>
      <p:sp>
        <p:nvSpPr>
          <p:cNvPr id="28" name="Text 26"/>
          <p:cNvSpPr/>
          <p:nvPr/>
        </p:nvSpPr>
        <p:spPr>
          <a:xfrm>
            <a:off x="837724" y="5647968"/>
            <a:ext cx="2164913" cy="215622"/>
          </a:xfrm>
          <a:prstGeom prst="rect">
            <a:avLst/>
          </a:prstGeom>
          <a:noFill/>
          <a:ln/>
        </p:spPr>
        <p:txBody>
          <a:bodyPr wrap="none" lIns="0" tIns="0" rIns="0" bIns="0" rtlCol="0" anchor="t"/>
          <a:lstStyle/>
          <a:p>
            <a:pPr algn="l" indent="0" marL="0">
              <a:lnSpc>
                <a:spcPts val="1650"/>
              </a:lnSpc>
              <a:buNone/>
            </a:pPr>
            <a:r>
              <a:rPr lang="en-US" sz="1350" dirty="0">
                <a:solidFill>
                  <a:srgbClr val="FFFFFF"/>
                </a:solidFill>
                <a:latin typeface="Unbounded" pitchFamily="34" charset="0"/>
                <a:ea typeface="Unbounded" pitchFamily="34" charset="-122"/>
                <a:cs typeface="Unbounded" pitchFamily="34" charset="-120"/>
              </a:rPr>
              <a:t>Ek Araştırma Alanları</a:t>
            </a:r>
            <a:endParaRPr lang="en-US" sz="1350" dirty="0"/>
          </a:p>
        </p:txBody>
      </p:sp>
      <p:sp>
        <p:nvSpPr>
          <p:cNvPr id="29" name="Text 27"/>
          <p:cNvSpPr/>
          <p:nvPr/>
        </p:nvSpPr>
        <p:spPr>
          <a:xfrm>
            <a:off x="837724" y="6010156"/>
            <a:ext cx="6298644" cy="234434"/>
          </a:xfrm>
          <a:prstGeom prst="rect">
            <a:avLst/>
          </a:prstGeom>
          <a:noFill/>
          <a:ln/>
        </p:spPr>
        <p:txBody>
          <a:bodyPr wrap="none" lIns="0" tIns="0" rIns="0" bIns="0" rtlCol="0" anchor="t"/>
          <a:lstStyle/>
          <a:p>
            <a:pPr algn="l" marL="342900" indent="-342900">
              <a:lnSpc>
                <a:spcPts val="1800"/>
              </a:lnSpc>
              <a:buSzPct val="100000"/>
              <a:buChar char="•"/>
            </a:pPr>
            <a:r>
              <a:rPr lang="en-US" sz="1150" b="1" dirty="0">
                <a:solidFill>
                  <a:srgbClr val="CAD6DE"/>
                </a:solidFill>
                <a:latin typeface="Cabin" pitchFamily="34" charset="0"/>
                <a:ea typeface="Cabin" pitchFamily="34" charset="-122"/>
                <a:cs typeface="Cabin" pitchFamily="34" charset="-120"/>
              </a:rPr>
              <a:t>Semi-supervised learning:</a:t>
            </a:r>
            <a:pPr algn="l" indent="0" marL="0">
              <a:lnSpc>
                <a:spcPts val="1800"/>
              </a:lnSpc>
              <a:buNone/>
            </a:pPr>
            <a:r>
              <a:rPr lang="en-US" sz="1150" dirty="0">
                <a:solidFill>
                  <a:srgbClr val="CAD6DE"/>
                </a:solidFill>
                <a:latin typeface="Cabin" pitchFamily="34" charset="0"/>
                <a:ea typeface="Cabin" pitchFamily="34" charset="-122"/>
                <a:cs typeface="Cabin" pitchFamily="34" charset="-120"/>
              </a:rPr>
              <a:t> Etiketlenmemiş verilerden yararlanma</a:t>
            </a:r>
            <a:endParaRPr lang="en-US" sz="1150" dirty="0"/>
          </a:p>
        </p:txBody>
      </p:sp>
      <p:sp>
        <p:nvSpPr>
          <p:cNvPr id="30" name="Text 28"/>
          <p:cNvSpPr/>
          <p:nvPr/>
        </p:nvSpPr>
        <p:spPr>
          <a:xfrm>
            <a:off x="837724" y="6295906"/>
            <a:ext cx="6298644" cy="234434"/>
          </a:xfrm>
          <a:prstGeom prst="rect">
            <a:avLst/>
          </a:prstGeom>
          <a:noFill/>
          <a:ln/>
        </p:spPr>
        <p:txBody>
          <a:bodyPr wrap="none" lIns="0" tIns="0" rIns="0" bIns="0" rtlCol="0" anchor="t"/>
          <a:lstStyle/>
          <a:p>
            <a:pPr algn="l" marL="342900" indent="-342900">
              <a:lnSpc>
                <a:spcPts val="1800"/>
              </a:lnSpc>
              <a:buSzPct val="100000"/>
              <a:buChar char="•"/>
            </a:pPr>
            <a:r>
              <a:rPr lang="en-US" sz="1150" b="1" dirty="0">
                <a:solidFill>
                  <a:srgbClr val="CAD6DE"/>
                </a:solidFill>
                <a:latin typeface="Cabin" pitchFamily="34" charset="0"/>
                <a:ea typeface="Cabin" pitchFamily="34" charset="-122"/>
                <a:cs typeface="Cabin" pitchFamily="34" charset="-120"/>
              </a:rPr>
              <a:t>Active learning:</a:t>
            </a:r>
            <a:pPr algn="l" indent="0" marL="0">
              <a:lnSpc>
                <a:spcPts val="1800"/>
              </a:lnSpc>
              <a:buNone/>
            </a:pPr>
            <a:r>
              <a:rPr lang="en-US" sz="1150" dirty="0">
                <a:solidFill>
                  <a:srgbClr val="CAD6DE"/>
                </a:solidFill>
                <a:latin typeface="Cabin" pitchFamily="34" charset="0"/>
                <a:ea typeface="Cabin" pitchFamily="34" charset="-122"/>
                <a:cs typeface="Cabin" pitchFamily="34" charset="-120"/>
              </a:rPr>
              <a:t> En bilgilendirici örnekleri seçme</a:t>
            </a:r>
            <a:endParaRPr lang="en-US" sz="1150" dirty="0"/>
          </a:p>
        </p:txBody>
      </p:sp>
      <p:sp>
        <p:nvSpPr>
          <p:cNvPr id="31" name="Text 29"/>
          <p:cNvSpPr/>
          <p:nvPr/>
        </p:nvSpPr>
        <p:spPr>
          <a:xfrm>
            <a:off x="837724" y="6581656"/>
            <a:ext cx="6298644" cy="234434"/>
          </a:xfrm>
          <a:prstGeom prst="rect">
            <a:avLst/>
          </a:prstGeom>
          <a:noFill/>
          <a:ln/>
        </p:spPr>
        <p:txBody>
          <a:bodyPr wrap="none" lIns="0" tIns="0" rIns="0" bIns="0" rtlCol="0" anchor="t"/>
          <a:lstStyle/>
          <a:p>
            <a:pPr algn="l" marL="342900" indent="-342900">
              <a:lnSpc>
                <a:spcPts val="1800"/>
              </a:lnSpc>
              <a:buSzPct val="100000"/>
              <a:buChar char="•"/>
            </a:pPr>
            <a:r>
              <a:rPr lang="en-US" sz="1150" b="1" dirty="0">
                <a:solidFill>
                  <a:srgbClr val="CAD6DE"/>
                </a:solidFill>
                <a:latin typeface="Cabin" pitchFamily="34" charset="0"/>
                <a:ea typeface="Cabin" pitchFamily="34" charset="-122"/>
                <a:cs typeface="Cabin" pitchFamily="34" charset="-120"/>
              </a:rPr>
              <a:t>Multi-modal fusion:</a:t>
            </a:r>
            <a:pPr algn="l" indent="0" marL="0">
              <a:lnSpc>
                <a:spcPts val="1800"/>
              </a:lnSpc>
              <a:buNone/>
            </a:pPr>
            <a:r>
              <a:rPr lang="en-US" sz="1150" dirty="0">
                <a:solidFill>
                  <a:srgbClr val="CAD6DE"/>
                </a:solidFill>
                <a:latin typeface="Cabin" pitchFamily="34" charset="0"/>
                <a:ea typeface="Cabin" pitchFamily="34" charset="-122"/>
                <a:cs typeface="Cabin" pitchFamily="34" charset="-120"/>
              </a:rPr>
              <a:t> Farklı sensör verilerini birleştirme</a:t>
            </a:r>
            <a:endParaRPr lang="en-US" sz="1150" dirty="0"/>
          </a:p>
        </p:txBody>
      </p:sp>
      <p:sp>
        <p:nvSpPr>
          <p:cNvPr id="32" name="Text 30"/>
          <p:cNvSpPr/>
          <p:nvPr/>
        </p:nvSpPr>
        <p:spPr>
          <a:xfrm>
            <a:off x="837724" y="6867406"/>
            <a:ext cx="6298644" cy="234434"/>
          </a:xfrm>
          <a:prstGeom prst="rect">
            <a:avLst/>
          </a:prstGeom>
          <a:noFill/>
          <a:ln/>
        </p:spPr>
        <p:txBody>
          <a:bodyPr wrap="none" lIns="0" tIns="0" rIns="0" bIns="0" rtlCol="0" anchor="t"/>
          <a:lstStyle/>
          <a:p>
            <a:pPr algn="l" marL="342900" indent="-342900">
              <a:lnSpc>
                <a:spcPts val="1800"/>
              </a:lnSpc>
              <a:buSzPct val="100000"/>
              <a:buChar char="•"/>
            </a:pPr>
            <a:r>
              <a:rPr lang="en-US" sz="1150" b="1" dirty="0">
                <a:solidFill>
                  <a:srgbClr val="CAD6DE"/>
                </a:solidFill>
                <a:latin typeface="Cabin" pitchFamily="34" charset="0"/>
                <a:ea typeface="Cabin" pitchFamily="34" charset="-122"/>
                <a:cs typeface="Cabin" pitchFamily="34" charset="-120"/>
              </a:rPr>
              <a:t>Real-time deployment:</a:t>
            </a:r>
            <a:pPr algn="l" indent="0" marL="0">
              <a:lnSpc>
                <a:spcPts val="1800"/>
              </a:lnSpc>
              <a:buNone/>
            </a:pPr>
            <a:r>
              <a:rPr lang="en-US" sz="1150" dirty="0">
                <a:solidFill>
                  <a:srgbClr val="CAD6DE"/>
                </a:solidFill>
                <a:latin typeface="Cabin" pitchFamily="34" charset="0"/>
                <a:ea typeface="Cabin" pitchFamily="34" charset="-122"/>
                <a:cs typeface="Cabin" pitchFamily="34" charset="-120"/>
              </a:rPr>
              <a:t> Gerçek zamanlı sistemlere entegrasyon</a:t>
            </a:r>
            <a:endParaRPr lang="en-US" sz="1150" dirty="0"/>
          </a:p>
        </p:txBody>
      </p:sp>
      <p:sp>
        <p:nvSpPr>
          <p:cNvPr id="33" name="Text 31"/>
          <p:cNvSpPr/>
          <p:nvPr/>
        </p:nvSpPr>
        <p:spPr>
          <a:xfrm>
            <a:off x="837724" y="7153156"/>
            <a:ext cx="6298644" cy="234434"/>
          </a:xfrm>
          <a:prstGeom prst="rect">
            <a:avLst/>
          </a:prstGeom>
          <a:noFill/>
          <a:ln/>
        </p:spPr>
        <p:txBody>
          <a:bodyPr wrap="none" lIns="0" tIns="0" rIns="0" bIns="0" rtlCol="0" anchor="t"/>
          <a:lstStyle/>
          <a:p>
            <a:pPr algn="l" marL="342900" indent="-342900">
              <a:lnSpc>
                <a:spcPts val="1800"/>
              </a:lnSpc>
              <a:buSzPct val="100000"/>
              <a:buChar char="•"/>
            </a:pPr>
            <a:r>
              <a:rPr lang="en-US" sz="1150" b="1" dirty="0">
                <a:solidFill>
                  <a:srgbClr val="CAD6DE"/>
                </a:solidFill>
                <a:latin typeface="Cabin" pitchFamily="34" charset="0"/>
                <a:ea typeface="Cabin" pitchFamily="34" charset="-122"/>
                <a:cs typeface="Cabin" pitchFamily="34" charset="-120"/>
              </a:rPr>
              <a:t>Uncertainty quantification:</a:t>
            </a:r>
            <a:pPr algn="l" indent="0" marL="0">
              <a:lnSpc>
                <a:spcPts val="1800"/>
              </a:lnSpc>
              <a:buNone/>
            </a:pPr>
            <a:r>
              <a:rPr lang="en-US" sz="1150" dirty="0">
                <a:solidFill>
                  <a:srgbClr val="CAD6DE"/>
                </a:solidFill>
                <a:latin typeface="Cabin" pitchFamily="34" charset="0"/>
                <a:ea typeface="Cabin" pitchFamily="34" charset="-122"/>
                <a:cs typeface="Cabin" pitchFamily="34" charset="-120"/>
              </a:rPr>
              <a:t> Tahmin belirsizliğinin ölçülmesi</a:t>
            </a:r>
            <a:endParaRPr lang="en-US" sz="1150" dirty="0"/>
          </a:p>
        </p:txBody>
      </p:sp>
      <p:sp>
        <p:nvSpPr>
          <p:cNvPr id="34" name="Text 32"/>
          <p:cNvSpPr/>
          <p:nvPr/>
        </p:nvSpPr>
        <p:spPr>
          <a:xfrm>
            <a:off x="7501652" y="5647968"/>
            <a:ext cx="1972985" cy="215622"/>
          </a:xfrm>
          <a:prstGeom prst="rect">
            <a:avLst/>
          </a:prstGeom>
          <a:noFill/>
          <a:ln/>
        </p:spPr>
        <p:txBody>
          <a:bodyPr wrap="none" lIns="0" tIns="0" rIns="0" bIns="0" rtlCol="0" anchor="t"/>
          <a:lstStyle/>
          <a:p>
            <a:pPr algn="l" indent="0" marL="0">
              <a:lnSpc>
                <a:spcPts val="1650"/>
              </a:lnSpc>
              <a:buNone/>
            </a:pPr>
            <a:r>
              <a:rPr lang="en-US" sz="1350" dirty="0">
                <a:solidFill>
                  <a:srgbClr val="FFFFFF"/>
                </a:solidFill>
                <a:latin typeface="Unbounded" pitchFamily="34" charset="0"/>
                <a:ea typeface="Unbounded" pitchFamily="34" charset="-122"/>
                <a:cs typeface="Unbounded" pitchFamily="34" charset="-120"/>
              </a:rPr>
              <a:t>Pratik Uygulamalar</a:t>
            </a:r>
            <a:endParaRPr lang="en-US" sz="1350" dirty="0"/>
          </a:p>
        </p:txBody>
      </p:sp>
      <p:sp>
        <p:nvSpPr>
          <p:cNvPr id="35" name="Text 33"/>
          <p:cNvSpPr/>
          <p:nvPr/>
        </p:nvSpPr>
        <p:spPr>
          <a:xfrm>
            <a:off x="7501652" y="6010156"/>
            <a:ext cx="6298644" cy="234434"/>
          </a:xfrm>
          <a:prstGeom prst="rect">
            <a:avLst/>
          </a:prstGeom>
          <a:noFill/>
          <a:ln/>
        </p:spPr>
        <p:txBody>
          <a:bodyPr wrap="none" lIns="0" tIns="0" rIns="0" bIns="0" rtlCol="0" anchor="t"/>
          <a:lstStyle/>
          <a:p>
            <a:pPr algn="l" marL="342900" indent="-342900">
              <a:lnSpc>
                <a:spcPts val="1800"/>
              </a:lnSpc>
              <a:buSzPct val="100000"/>
              <a:buChar char="•"/>
            </a:pPr>
            <a:r>
              <a:rPr lang="en-US" sz="1150" dirty="0">
                <a:solidFill>
                  <a:srgbClr val="CAD6DE"/>
                </a:solidFill>
                <a:latin typeface="Cabin" pitchFamily="34" charset="0"/>
                <a:ea typeface="Cabin" pitchFamily="34" charset="-122"/>
                <a:cs typeface="Cabin" pitchFamily="34" charset="-120"/>
              </a:rPr>
              <a:t>Mobil ve edge cihazlarda çalışabilen hafif modeller</a:t>
            </a:r>
            <a:endParaRPr lang="en-US" sz="1150" dirty="0"/>
          </a:p>
        </p:txBody>
      </p:sp>
      <p:sp>
        <p:nvSpPr>
          <p:cNvPr id="36" name="Text 34"/>
          <p:cNvSpPr/>
          <p:nvPr/>
        </p:nvSpPr>
        <p:spPr>
          <a:xfrm>
            <a:off x="7501652" y="6295906"/>
            <a:ext cx="6298644" cy="234434"/>
          </a:xfrm>
          <a:prstGeom prst="rect">
            <a:avLst/>
          </a:prstGeom>
          <a:noFill/>
          <a:ln/>
        </p:spPr>
        <p:txBody>
          <a:bodyPr wrap="none" lIns="0" tIns="0" rIns="0" bIns="0" rtlCol="0" anchor="t"/>
          <a:lstStyle/>
          <a:p>
            <a:pPr algn="l" marL="342900" indent="-342900">
              <a:lnSpc>
                <a:spcPts val="1800"/>
              </a:lnSpc>
              <a:buSzPct val="100000"/>
              <a:buChar char="•"/>
            </a:pPr>
            <a:r>
              <a:rPr lang="en-US" sz="1150" dirty="0">
                <a:solidFill>
                  <a:srgbClr val="CAD6DE"/>
                </a:solidFill>
                <a:latin typeface="Cabin" pitchFamily="34" charset="0"/>
                <a:ea typeface="Cabin" pitchFamily="34" charset="-122"/>
                <a:cs typeface="Cabin" pitchFamily="34" charset="-120"/>
              </a:rPr>
              <a:t>Afet yönetim sistemleriyle entegrasyon</a:t>
            </a:r>
            <a:endParaRPr lang="en-US" sz="1150" dirty="0"/>
          </a:p>
        </p:txBody>
      </p:sp>
      <p:sp>
        <p:nvSpPr>
          <p:cNvPr id="37" name="Text 35"/>
          <p:cNvSpPr/>
          <p:nvPr/>
        </p:nvSpPr>
        <p:spPr>
          <a:xfrm>
            <a:off x="7501652" y="6581656"/>
            <a:ext cx="6298644" cy="234434"/>
          </a:xfrm>
          <a:prstGeom prst="rect">
            <a:avLst/>
          </a:prstGeom>
          <a:noFill/>
          <a:ln/>
        </p:spPr>
        <p:txBody>
          <a:bodyPr wrap="none" lIns="0" tIns="0" rIns="0" bIns="0" rtlCol="0" anchor="t"/>
          <a:lstStyle/>
          <a:p>
            <a:pPr algn="l" marL="342900" indent="-342900">
              <a:lnSpc>
                <a:spcPts val="1800"/>
              </a:lnSpc>
              <a:buSzPct val="100000"/>
              <a:buChar char="•"/>
            </a:pPr>
            <a:r>
              <a:rPr lang="en-US" sz="1150" dirty="0">
                <a:solidFill>
                  <a:srgbClr val="CAD6DE"/>
                </a:solidFill>
                <a:latin typeface="Cabin" pitchFamily="34" charset="0"/>
                <a:ea typeface="Cabin" pitchFamily="34" charset="-122"/>
                <a:cs typeface="Cabin" pitchFamily="34" charset="-120"/>
              </a:rPr>
              <a:t>Gerçek zamanlı hasar değerlendirme dashboardları</a:t>
            </a:r>
            <a:endParaRPr lang="en-US" sz="1150" dirty="0"/>
          </a:p>
        </p:txBody>
      </p:sp>
      <p:sp>
        <p:nvSpPr>
          <p:cNvPr id="38" name="Text 36"/>
          <p:cNvSpPr/>
          <p:nvPr/>
        </p:nvSpPr>
        <p:spPr>
          <a:xfrm>
            <a:off x="7501652" y="6867406"/>
            <a:ext cx="6298644" cy="234434"/>
          </a:xfrm>
          <a:prstGeom prst="rect">
            <a:avLst/>
          </a:prstGeom>
          <a:noFill/>
          <a:ln/>
        </p:spPr>
        <p:txBody>
          <a:bodyPr wrap="none" lIns="0" tIns="0" rIns="0" bIns="0" rtlCol="0" anchor="t"/>
          <a:lstStyle/>
          <a:p>
            <a:pPr algn="l" marL="342900" indent="-342900">
              <a:lnSpc>
                <a:spcPts val="1800"/>
              </a:lnSpc>
              <a:buSzPct val="100000"/>
              <a:buChar char="•"/>
            </a:pPr>
            <a:r>
              <a:rPr lang="en-US" sz="1150" dirty="0">
                <a:solidFill>
                  <a:srgbClr val="CAD6DE"/>
                </a:solidFill>
                <a:latin typeface="Cabin" pitchFamily="34" charset="0"/>
                <a:ea typeface="Cabin" pitchFamily="34" charset="-122"/>
                <a:cs typeface="Cabin" pitchFamily="34" charset="-120"/>
              </a:rPr>
              <a:t>Diğer afet türlerine (sel, yangın) genelleme</a:t>
            </a:r>
            <a:endParaRPr lang="en-US" sz="11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837724" y="1317308"/>
            <a:ext cx="9856827" cy="1232059"/>
          </a:xfrm>
          <a:prstGeom prst="rect">
            <a:avLst/>
          </a:prstGeom>
          <a:noFill/>
          <a:ln/>
        </p:spPr>
        <p:txBody>
          <a:bodyPr wrap="none" lIns="0" tIns="0" rIns="0" bIns="0" rtlCol="0" anchor="t"/>
          <a:lstStyle/>
          <a:p>
            <a:pPr algn="l" indent="0" marL="0">
              <a:lnSpc>
                <a:spcPts val="9700"/>
              </a:lnSpc>
              <a:buNone/>
            </a:pPr>
            <a:r>
              <a:rPr lang="en-US" sz="7750" dirty="0">
                <a:solidFill>
                  <a:srgbClr val="FFFFFF"/>
                </a:solidFill>
                <a:latin typeface="Unbounded" pitchFamily="34" charset="0"/>
                <a:ea typeface="Unbounded" pitchFamily="34" charset="-122"/>
                <a:cs typeface="Unbounded" pitchFamily="34" charset="-120"/>
              </a:rPr>
              <a:t>Teşekkürler</a:t>
            </a:r>
            <a:endParaRPr lang="en-US" sz="7750" dirty="0"/>
          </a:p>
        </p:txBody>
      </p:sp>
      <p:sp>
        <p:nvSpPr>
          <p:cNvPr id="3" name="Text 1"/>
          <p:cNvSpPr/>
          <p:nvPr/>
        </p:nvSpPr>
        <p:spPr>
          <a:xfrm>
            <a:off x="837724" y="2863453"/>
            <a:ext cx="5202912" cy="492681"/>
          </a:xfrm>
          <a:prstGeom prst="rect">
            <a:avLst/>
          </a:prstGeom>
          <a:noFill/>
          <a:ln/>
        </p:spPr>
        <p:txBody>
          <a:bodyPr wrap="none" lIns="0" tIns="0" rIns="0" bIns="0" rtlCol="0" anchor="t"/>
          <a:lstStyle/>
          <a:p>
            <a:pPr algn="l" indent="0" marL="0">
              <a:lnSpc>
                <a:spcPts val="3850"/>
              </a:lnSpc>
              <a:buNone/>
            </a:pPr>
            <a:r>
              <a:rPr lang="en-US" sz="3100" dirty="0">
                <a:solidFill>
                  <a:srgbClr val="FFFFFF"/>
                </a:solidFill>
                <a:latin typeface="Unbounded" pitchFamily="34" charset="0"/>
                <a:ea typeface="Unbounded" pitchFamily="34" charset="-122"/>
                <a:cs typeface="Unbounded" pitchFamily="34" charset="-120"/>
              </a:rPr>
              <a:t>Sorularınız için hazırım</a:t>
            </a:r>
            <a:endParaRPr lang="en-US" sz="3100" dirty="0"/>
          </a:p>
        </p:txBody>
      </p:sp>
      <p:sp>
        <p:nvSpPr>
          <p:cNvPr id="4" name="Text 2"/>
          <p:cNvSpPr/>
          <p:nvPr/>
        </p:nvSpPr>
        <p:spPr>
          <a:xfrm>
            <a:off x="837724" y="3670221"/>
            <a:ext cx="12954952" cy="335042"/>
          </a:xfrm>
          <a:prstGeom prst="rect">
            <a:avLst/>
          </a:prstGeom>
          <a:noFill/>
          <a:ln/>
        </p:spPr>
        <p:txBody>
          <a:bodyPr wrap="non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Bu sunumu dinlediğiniz için teşekkür ederim. Çalışmayla ilgili sorularınızı ve geri bildirimlerinizi bekliyorum.</a:t>
            </a:r>
            <a:endParaRPr lang="en-US" sz="1600" dirty="0"/>
          </a:p>
        </p:txBody>
      </p:sp>
      <p:sp>
        <p:nvSpPr>
          <p:cNvPr id="5" name="Shape 3"/>
          <p:cNvSpPr/>
          <p:nvPr/>
        </p:nvSpPr>
        <p:spPr>
          <a:xfrm>
            <a:off x="837724" y="4345520"/>
            <a:ext cx="12954952" cy="33695"/>
          </a:xfrm>
          <a:prstGeom prst="rect">
            <a:avLst/>
          </a:prstGeom>
          <a:solidFill>
            <a:srgbClr val="CAD6DE">
              <a:alpha val="50000"/>
            </a:srgbClr>
          </a:solidFill>
          <a:ln/>
        </p:spPr>
      </p:sp>
      <p:sp>
        <p:nvSpPr>
          <p:cNvPr id="6" name="Text 4"/>
          <p:cNvSpPr/>
          <p:nvPr/>
        </p:nvSpPr>
        <p:spPr>
          <a:xfrm>
            <a:off x="837724" y="4824174"/>
            <a:ext cx="2464118" cy="308015"/>
          </a:xfrm>
          <a:prstGeom prst="rect">
            <a:avLst/>
          </a:prstGeom>
          <a:noFill/>
          <a:ln/>
        </p:spPr>
        <p:txBody>
          <a:bodyPr wrap="none" lIns="0" tIns="0" rIns="0" bIns="0" rtlCol="0" anchor="t"/>
          <a:lstStyle/>
          <a:p>
            <a:pPr algn="l" indent="0" marL="0">
              <a:lnSpc>
                <a:spcPts val="2400"/>
              </a:lnSpc>
              <a:buNone/>
            </a:pPr>
            <a:r>
              <a:rPr lang="en-US" sz="1900" dirty="0">
                <a:solidFill>
                  <a:srgbClr val="FFFFFF"/>
                </a:solidFill>
                <a:latin typeface="Unbounded" pitchFamily="34" charset="0"/>
                <a:ea typeface="Unbounded" pitchFamily="34" charset="-122"/>
                <a:cs typeface="Unbounded" pitchFamily="34" charset="-120"/>
              </a:rPr>
              <a:t>İletişim</a:t>
            </a:r>
            <a:endParaRPr lang="en-US" sz="1900" dirty="0"/>
          </a:p>
        </p:txBody>
      </p:sp>
      <p:sp>
        <p:nvSpPr>
          <p:cNvPr id="7" name="Text 5"/>
          <p:cNvSpPr/>
          <p:nvPr/>
        </p:nvSpPr>
        <p:spPr>
          <a:xfrm>
            <a:off x="837724" y="5341620"/>
            <a:ext cx="6221968" cy="335042"/>
          </a:xfrm>
          <a:prstGeom prst="rect">
            <a:avLst/>
          </a:prstGeom>
          <a:noFill/>
          <a:ln/>
        </p:spPr>
        <p:txBody>
          <a:bodyPr wrap="non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E-posta: emresebatiyolal@posta.mu.edu.tr</a:t>
            </a:r>
            <a:endParaRPr lang="en-US" sz="1600" dirty="0"/>
          </a:p>
        </p:txBody>
      </p:sp>
      <p:sp>
        <p:nvSpPr>
          <p:cNvPr id="8" name="Text 6"/>
          <p:cNvSpPr/>
          <p:nvPr/>
        </p:nvSpPr>
        <p:spPr>
          <a:xfrm>
            <a:off x="837724" y="5865138"/>
            <a:ext cx="6221968" cy="335042"/>
          </a:xfrm>
          <a:prstGeom prst="rect">
            <a:avLst/>
          </a:prstGeom>
          <a:noFill/>
          <a:ln/>
        </p:spPr>
        <p:txBody>
          <a:bodyPr wrap="non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Github: github.com/esyolal</a:t>
            </a:r>
            <a:endParaRPr lang="en-US" sz="1600" dirty="0"/>
          </a:p>
        </p:txBody>
      </p:sp>
      <p:sp>
        <p:nvSpPr>
          <p:cNvPr id="9" name="Text 7"/>
          <p:cNvSpPr/>
          <p:nvPr/>
        </p:nvSpPr>
        <p:spPr>
          <a:xfrm>
            <a:off x="837724" y="6388656"/>
            <a:ext cx="6221968" cy="335042"/>
          </a:xfrm>
          <a:prstGeom prst="rect">
            <a:avLst/>
          </a:prstGeom>
          <a:noFill/>
          <a:ln/>
        </p:spPr>
        <p:txBody>
          <a:bodyPr wrap="non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Linkedin: linkedin.com/esyolal</a:t>
            </a:r>
            <a:endParaRPr lang="en-US" sz="1600" dirty="0"/>
          </a:p>
        </p:txBody>
      </p:sp>
      <p:sp>
        <p:nvSpPr>
          <p:cNvPr id="10" name="Text 8"/>
          <p:cNvSpPr/>
          <p:nvPr/>
        </p:nvSpPr>
        <p:spPr>
          <a:xfrm>
            <a:off x="7578328" y="4824174"/>
            <a:ext cx="2464118" cy="308015"/>
          </a:xfrm>
          <a:prstGeom prst="rect">
            <a:avLst/>
          </a:prstGeom>
          <a:noFill/>
          <a:ln/>
        </p:spPr>
        <p:txBody>
          <a:bodyPr wrap="none" lIns="0" tIns="0" rIns="0" bIns="0" rtlCol="0" anchor="t"/>
          <a:lstStyle/>
          <a:p>
            <a:pPr algn="l" indent="0" marL="0">
              <a:lnSpc>
                <a:spcPts val="2400"/>
              </a:lnSpc>
              <a:buNone/>
            </a:pPr>
            <a:r>
              <a:rPr lang="en-US" sz="1900" dirty="0">
                <a:solidFill>
                  <a:srgbClr val="FFFFFF"/>
                </a:solidFill>
                <a:latin typeface="Unbounded" pitchFamily="34" charset="0"/>
                <a:ea typeface="Unbounded" pitchFamily="34" charset="-122"/>
                <a:cs typeface="Unbounded" pitchFamily="34" charset="-120"/>
              </a:rPr>
              <a:t>Kaynaklar</a:t>
            </a:r>
            <a:endParaRPr lang="en-US" sz="1900" dirty="0"/>
          </a:p>
        </p:txBody>
      </p:sp>
      <p:sp>
        <p:nvSpPr>
          <p:cNvPr id="11" name="Text 9"/>
          <p:cNvSpPr/>
          <p:nvPr/>
        </p:nvSpPr>
        <p:spPr>
          <a:xfrm>
            <a:off x="7578328" y="5341620"/>
            <a:ext cx="6221968" cy="335042"/>
          </a:xfrm>
          <a:prstGeom prst="rect">
            <a:avLst/>
          </a:prstGeom>
          <a:noFill/>
          <a:ln/>
        </p:spPr>
        <p:txBody>
          <a:bodyPr wrap="non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Veri seti: Kaggle - Türkiye Earthquake 2023</a:t>
            </a:r>
            <a:endParaRPr lang="en-US" sz="1600" dirty="0"/>
          </a:p>
        </p:txBody>
      </p:sp>
      <p:sp>
        <p:nvSpPr>
          <p:cNvPr id="12" name="Text 10"/>
          <p:cNvSpPr/>
          <p:nvPr/>
        </p:nvSpPr>
        <p:spPr>
          <a:xfrm>
            <a:off x="7578328" y="5865138"/>
            <a:ext cx="6221968" cy="335042"/>
          </a:xfrm>
          <a:prstGeom prst="rect">
            <a:avLst/>
          </a:prstGeom>
          <a:noFill/>
          <a:ln/>
        </p:spPr>
        <p:txBody>
          <a:bodyPr wrap="non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Modeller: PyTorch, Timm kütüphanesi</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1232535"/>
            <a:ext cx="8853011" cy="615910"/>
          </a:xfrm>
          <a:prstGeom prst="rect">
            <a:avLst/>
          </a:prstGeom>
          <a:noFill/>
          <a:ln/>
        </p:spPr>
        <p:txBody>
          <a:bodyPr wrap="none" lIns="0" tIns="0" rIns="0" bIns="0" rtlCol="0" anchor="t"/>
          <a:lstStyle/>
          <a:p>
            <a:pPr algn="l" indent="0" marL="0">
              <a:lnSpc>
                <a:spcPts val="4850"/>
              </a:lnSpc>
              <a:buNone/>
            </a:pPr>
            <a:r>
              <a:rPr lang="en-US" sz="3850" dirty="0">
                <a:solidFill>
                  <a:srgbClr val="FFFFFF"/>
                </a:solidFill>
                <a:latin typeface="Unbounded" pitchFamily="34" charset="0"/>
                <a:ea typeface="Unbounded" pitchFamily="34" charset="-122"/>
                <a:cs typeface="Unbounded" pitchFamily="34" charset="-120"/>
              </a:rPr>
              <a:t>Motivasyon ve Problem Tanımı</a:t>
            </a:r>
            <a:endParaRPr lang="en-US" sz="3850" dirty="0"/>
          </a:p>
        </p:txBody>
      </p:sp>
      <p:sp>
        <p:nvSpPr>
          <p:cNvPr id="3" name="Text 1"/>
          <p:cNvSpPr/>
          <p:nvPr/>
        </p:nvSpPr>
        <p:spPr>
          <a:xfrm>
            <a:off x="837724" y="2267307"/>
            <a:ext cx="12954952" cy="670084"/>
          </a:xfrm>
          <a:prstGeom prst="rect">
            <a:avLst/>
          </a:prstGeom>
          <a:noFill/>
          <a:ln/>
        </p:spPr>
        <p:txBody>
          <a:bodyPr wrap="squar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Afet sonrası hasar tespiti, acil müdahale ve kaynak tahsisi için kritik öneme sahiptir. Geleneksel manuel inceleme yöntemleri zaman alıcı olup, sınırlı insan gücüne bağımlıdır.</a:t>
            </a:r>
            <a:endParaRPr lang="en-US" sz="1600" dirty="0"/>
          </a:p>
        </p:txBody>
      </p:sp>
      <p:sp>
        <p:nvSpPr>
          <p:cNvPr id="4" name="Text 2"/>
          <p:cNvSpPr/>
          <p:nvPr/>
        </p:nvSpPr>
        <p:spPr>
          <a:xfrm>
            <a:off x="837724" y="3173016"/>
            <a:ext cx="12954952" cy="670084"/>
          </a:xfrm>
          <a:prstGeom prst="rect">
            <a:avLst/>
          </a:prstGeom>
          <a:noFill/>
          <a:ln/>
        </p:spPr>
        <p:txBody>
          <a:bodyPr wrap="squar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Uydu ve hava görüntüleri geniş bölgelerin hızlı değerlendirilmesini sağlar, ancak büyük miktardaki görüntü verisinin analizi otomatik yöntemler gerektirir.</a:t>
            </a:r>
            <a:endParaRPr lang="en-US" sz="1600" dirty="0"/>
          </a:p>
        </p:txBody>
      </p:sp>
      <p:sp>
        <p:nvSpPr>
          <p:cNvPr id="5" name="Shape 3"/>
          <p:cNvSpPr/>
          <p:nvPr/>
        </p:nvSpPr>
        <p:spPr>
          <a:xfrm>
            <a:off x="837724" y="4078724"/>
            <a:ext cx="4178618" cy="1876306"/>
          </a:xfrm>
          <a:prstGeom prst="roundRect">
            <a:avLst>
              <a:gd name="adj" fmla="val 5848"/>
            </a:avLst>
          </a:prstGeom>
          <a:solidFill>
            <a:srgbClr val="112836"/>
          </a:solidFill>
          <a:ln w="22860">
            <a:solidFill>
              <a:srgbClr val="49606E"/>
            </a:solidFill>
            <a:prstDash val="solid"/>
          </a:ln>
        </p:spPr>
      </p:sp>
      <p:sp>
        <p:nvSpPr>
          <p:cNvPr id="6" name="Shape 4"/>
          <p:cNvSpPr/>
          <p:nvPr/>
        </p:nvSpPr>
        <p:spPr>
          <a:xfrm>
            <a:off x="814864" y="4078724"/>
            <a:ext cx="91440" cy="1876306"/>
          </a:xfrm>
          <a:prstGeom prst="roundRect">
            <a:avLst>
              <a:gd name="adj" fmla="val 34360"/>
            </a:avLst>
          </a:prstGeom>
          <a:solidFill>
            <a:srgbClr val="0A988B"/>
          </a:solidFill>
          <a:ln/>
        </p:spPr>
      </p:sp>
      <p:sp>
        <p:nvSpPr>
          <p:cNvPr id="7" name="Text 5"/>
          <p:cNvSpPr/>
          <p:nvPr/>
        </p:nvSpPr>
        <p:spPr>
          <a:xfrm>
            <a:off x="1138595" y="4311015"/>
            <a:ext cx="3645456" cy="616029"/>
          </a:xfrm>
          <a:prstGeom prst="rect">
            <a:avLst/>
          </a:prstGeom>
          <a:noFill/>
          <a:ln/>
        </p:spPr>
        <p:txBody>
          <a:bodyPr wrap="square" lIns="0" tIns="0" rIns="0" bIns="0" rtlCol="0" anchor="t"/>
          <a:lstStyle/>
          <a:p>
            <a:pPr algn="l" indent="0" marL="0">
              <a:lnSpc>
                <a:spcPts val="2400"/>
              </a:lnSpc>
              <a:buNone/>
            </a:pPr>
            <a:r>
              <a:rPr lang="en-US" sz="1900" dirty="0">
                <a:solidFill>
                  <a:srgbClr val="CAD6DE"/>
                </a:solidFill>
                <a:latin typeface="Unbounded" pitchFamily="34" charset="0"/>
                <a:ea typeface="Unbounded" pitchFamily="34" charset="-122"/>
                <a:cs typeface="Unbounded" pitchFamily="34" charset="-120"/>
              </a:rPr>
              <a:t>Manuel İnceleme Sorunları</a:t>
            </a:r>
            <a:endParaRPr lang="en-US" sz="1900" dirty="0"/>
          </a:p>
        </p:txBody>
      </p:sp>
      <p:sp>
        <p:nvSpPr>
          <p:cNvPr id="8" name="Text 6"/>
          <p:cNvSpPr/>
          <p:nvPr/>
        </p:nvSpPr>
        <p:spPr>
          <a:xfrm>
            <a:off x="1138595" y="5052655"/>
            <a:ext cx="3645456" cy="670084"/>
          </a:xfrm>
          <a:prstGeom prst="rect">
            <a:avLst/>
          </a:prstGeom>
          <a:noFill/>
          <a:ln/>
        </p:spPr>
        <p:txBody>
          <a:bodyPr wrap="squar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Zaman alıcı süreçler ve yetersiz insan kaynağı</a:t>
            </a:r>
            <a:endParaRPr lang="en-US" sz="1600" dirty="0"/>
          </a:p>
        </p:txBody>
      </p:sp>
      <p:sp>
        <p:nvSpPr>
          <p:cNvPr id="9" name="Shape 7"/>
          <p:cNvSpPr/>
          <p:nvPr/>
        </p:nvSpPr>
        <p:spPr>
          <a:xfrm>
            <a:off x="5225772" y="4078724"/>
            <a:ext cx="4178737" cy="1876306"/>
          </a:xfrm>
          <a:prstGeom prst="roundRect">
            <a:avLst>
              <a:gd name="adj" fmla="val 5848"/>
            </a:avLst>
          </a:prstGeom>
          <a:solidFill>
            <a:srgbClr val="112836"/>
          </a:solidFill>
          <a:ln w="22860">
            <a:solidFill>
              <a:srgbClr val="49606E"/>
            </a:solidFill>
            <a:prstDash val="solid"/>
          </a:ln>
        </p:spPr>
      </p:sp>
      <p:sp>
        <p:nvSpPr>
          <p:cNvPr id="10" name="Shape 8"/>
          <p:cNvSpPr/>
          <p:nvPr/>
        </p:nvSpPr>
        <p:spPr>
          <a:xfrm>
            <a:off x="5202912" y="4078724"/>
            <a:ext cx="91440" cy="1876306"/>
          </a:xfrm>
          <a:prstGeom prst="roundRect">
            <a:avLst>
              <a:gd name="adj" fmla="val 34360"/>
            </a:avLst>
          </a:prstGeom>
          <a:solidFill>
            <a:srgbClr val="0A988B"/>
          </a:solidFill>
          <a:ln/>
        </p:spPr>
      </p:sp>
      <p:sp>
        <p:nvSpPr>
          <p:cNvPr id="11" name="Text 9"/>
          <p:cNvSpPr/>
          <p:nvPr/>
        </p:nvSpPr>
        <p:spPr>
          <a:xfrm>
            <a:off x="5526643" y="4311015"/>
            <a:ext cx="3645575" cy="616029"/>
          </a:xfrm>
          <a:prstGeom prst="rect">
            <a:avLst/>
          </a:prstGeom>
          <a:noFill/>
          <a:ln/>
        </p:spPr>
        <p:txBody>
          <a:bodyPr wrap="square" lIns="0" tIns="0" rIns="0" bIns="0" rtlCol="0" anchor="t"/>
          <a:lstStyle/>
          <a:p>
            <a:pPr algn="l" indent="0" marL="0">
              <a:lnSpc>
                <a:spcPts val="2400"/>
              </a:lnSpc>
              <a:buNone/>
            </a:pPr>
            <a:r>
              <a:rPr lang="en-US" sz="1900" dirty="0">
                <a:solidFill>
                  <a:srgbClr val="CAD6DE"/>
                </a:solidFill>
                <a:latin typeface="Unbounded" pitchFamily="34" charset="0"/>
                <a:ea typeface="Unbounded" pitchFamily="34" charset="-122"/>
                <a:cs typeface="Unbounded" pitchFamily="34" charset="-120"/>
              </a:rPr>
              <a:t>Görüntü Verisi Potansiyeli</a:t>
            </a:r>
            <a:endParaRPr lang="en-US" sz="1900" dirty="0"/>
          </a:p>
        </p:txBody>
      </p:sp>
      <p:sp>
        <p:nvSpPr>
          <p:cNvPr id="12" name="Text 10"/>
          <p:cNvSpPr/>
          <p:nvPr/>
        </p:nvSpPr>
        <p:spPr>
          <a:xfrm>
            <a:off x="5526643" y="5052655"/>
            <a:ext cx="3645575" cy="670084"/>
          </a:xfrm>
          <a:prstGeom prst="rect">
            <a:avLst/>
          </a:prstGeom>
          <a:noFill/>
          <a:ln/>
        </p:spPr>
        <p:txBody>
          <a:bodyPr wrap="squar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Uydu ve hava görüntüleri geniş alan kapsamı sağlar</a:t>
            </a:r>
            <a:endParaRPr lang="en-US" sz="1600" dirty="0"/>
          </a:p>
        </p:txBody>
      </p:sp>
      <p:sp>
        <p:nvSpPr>
          <p:cNvPr id="13" name="Shape 11"/>
          <p:cNvSpPr/>
          <p:nvPr/>
        </p:nvSpPr>
        <p:spPr>
          <a:xfrm>
            <a:off x="9613940" y="4078724"/>
            <a:ext cx="4178737" cy="1876306"/>
          </a:xfrm>
          <a:prstGeom prst="roundRect">
            <a:avLst>
              <a:gd name="adj" fmla="val 5848"/>
            </a:avLst>
          </a:prstGeom>
          <a:solidFill>
            <a:srgbClr val="112836"/>
          </a:solidFill>
          <a:ln w="22860">
            <a:solidFill>
              <a:srgbClr val="49606E"/>
            </a:solidFill>
            <a:prstDash val="solid"/>
          </a:ln>
        </p:spPr>
      </p:sp>
      <p:sp>
        <p:nvSpPr>
          <p:cNvPr id="14" name="Shape 12"/>
          <p:cNvSpPr/>
          <p:nvPr/>
        </p:nvSpPr>
        <p:spPr>
          <a:xfrm>
            <a:off x="9591080" y="4078724"/>
            <a:ext cx="91440" cy="1876306"/>
          </a:xfrm>
          <a:prstGeom prst="roundRect">
            <a:avLst>
              <a:gd name="adj" fmla="val 34360"/>
            </a:avLst>
          </a:prstGeom>
          <a:solidFill>
            <a:srgbClr val="0A988B"/>
          </a:solidFill>
          <a:ln/>
        </p:spPr>
      </p:sp>
      <p:sp>
        <p:nvSpPr>
          <p:cNvPr id="15" name="Text 13"/>
          <p:cNvSpPr/>
          <p:nvPr/>
        </p:nvSpPr>
        <p:spPr>
          <a:xfrm>
            <a:off x="9914811" y="4311015"/>
            <a:ext cx="3478649" cy="308015"/>
          </a:xfrm>
          <a:prstGeom prst="rect">
            <a:avLst/>
          </a:prstGeom>
          <a:noFill/>
          <a:ln/>
        </p:spPr>
        <p:txBody>
          <a:bodyPr wrap="none" lIns="0" tIns="0" rIns="0" bIns="0" rtlCol="0" anchor="t"/>
          <a:lstStyle/>
          <a:p>
            <a:pPr algn="l" indent="0" marL="0">
              <a:lnSpc>
                <a:spcPts val="2400"/>
              </a:lnSpc>
              <a:buNone/>
            </a:pPr>
            <a:r>
              <a:rPr lang="en-US" sz="1900" dirty="0">
                <a:solidFill>
                  <a:srgbClr val="CAD6DE"/>
                </a:solidFill>
                <a:latin typeface="Unbounded" pitchFamily="34" charset="0"/>
                <a:ea typeface="Unbounded" pitchFamily="34" charset="-122"/>
                <a:cs typeface="Unbounded" pitchFamily="34" charset="-120"/>
              </a:rPr>
              <a:t>Otomatik Analiz İhtiyacı</a:t>
            </a:r>
            <a:endParaRPr lang="en-US" sz="1900" dirty="0"/>
          </a:p>
        </p:txBody>
      </p:sp>
      <p:sp>
        <p:nvSpPr>
          <p:cNvPr id="16" name="Text 14"/>
          <p:cNvSpPr/>
          <p:nvPr/>
        </p:nvSpPr>
        <p:spPr>
          <a:xfrm>
            <a:off x="9914811" y="4744641"/>
            <a:ext cx="3645575" cy="670084"/>
          </a:xfrm>
          <a:prstGeom prst="rect">
            <a:avLst/>
          </a:prstGeom>
          <a:noFill/>
          <a:ln/>
        </p:spPr>
        <p:txBody>
          <a:bodyPr wrap="squar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Büyük veri setlerinin hızlı işlenmesi gerekir</a:t>
            </a:r>
            <a:endParaRPr lang="en-US" sz="1600" dirty="0"/>
          </a:p>
        </p:txBody>
      </p:sp>
      <p:sp>
        <p:nvSpPr>
          <p:cNvPr id="17" name="Text 15"/>
          <p:cNvSpPr/>
          <p:nvPr/>
        </p:nvSpPr>
        <p:spPr>
          <a:xfrm>
            <a:off x="1151811" y="6426279"/>
            <a:ext cx="12640866" cy="335042"/>
          </a:xfrm>
          <a:prstGeom prst="rect">
            <a:avLst/>
          </a:prstGeom>
          <a:noFill/>
          <a:ln/>
        </p:spPr>
        <p:txBody>
          <a:bodyPr wrap="none" lIns="0" tIns="0" rIns="0" bIns="0" rtlCol="0" anchor="t"/>
          <a:lstStyle/>
          <a:p>
            <a:pPr algn="l" indent="0" marL="0">
              <a:lnSpc>
                <a:spcPts val="2600"/>
              </a:lnSpc>
              <a:buNone/>
            </a:pPr>
            <a:r>
              <a:rPr lang="en-US" sz="1600" b="1" dirty="0">
                <a:solidFill>
                  <a:srgbClr val="CAD6DE"/>
                </a:solidFill>
                <a:latin typeface="Cabin" pitchFamily="34" charset="0"/>
                <a:ea typeface="Cabin" pitchFamily="34" charset="-122"/>
                <a:cs typeface="Cabin" pitchFamily="34" charset="-120"/>
              </a:rPr>
              <a:t>Hedef:</a:t>
            </a:r>
            <a:pPr algn="l" indent="0" marL="0">
              <a:lnSpc>
                <a:spcPts val="2600"/>
              </a:lnSpc>
              <a:buNone/>
            </a:pPr>
            <a:r>
              <a:rPr lang="en-US" sz="1600" dirty="0">
                <a:solidFill>
                  <a:srgbClr val="CAD6DE"/>
                </a:solidFill>
                <a:latin typeface="Cabin" pitchFamily="34" charset="0"/>
                <a:ea typeface="Cabin" pitchFamily="34" charset="-122"/>
                <a:cs typeface="Cabin" pitchFamily="34" charset="-120"/>
              </a:rPr>
              <a:t> Hasarlı ve hasarsız bina sınıflandırması için otomatik derin öğrenme yaklaşımları geliştirmek</a:t>
            </a:r>
            <a:endParaRPr lang="en-US" sz="1600" dirty="0"/>
          </a:p>
        </p:txBody>
      </p:sp>
      <p:sp>
        <p:nvSpPr>
          <p:cNvPr id="18" name="Shape 16"/>
          <p:cNvSpPr/>
          <p:nvPr/>
        </p:nvSpPr>
        <p:spPr>
          <a:xfrm>
            <a:off x="837724" y="6190655"/>
            <a:ext cx="22860" cy="806291"/>
          </a:xfrm>
          <a:prstGeom prst="rect">
            <a:avLst/>
          </a:prstGeom>
          <a:solidFill>
            <a:srgbClr val="0A988B"/>
          </a:solidFill>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1234083"/>
            <a:ext cx="11608594" cy="615910"/>
          </a:xfrm>
          <a:prstGeom prst="rect">
            <a:avLst/>
          </a:prstGeom>
          <a:noFill/>
          <a:ln/>
        </p:spPr>
        <p:txBody>
          <a:bodyPr wrap="none" lIns="0" tIns="0" rIns="0" bIns="0" rtlCol="0" anchor="t"/>
          <a:lstStyle/>
          <a:p>
            <a:pPr algn="l" indent="0" marL="0">
              <a:lnSpc>
                <a:spcPts val="4850"/>
              </a:lnSpc>
              <a:buNone/>
            </a:pPr>
            <a:r>
              <a:rPr lang="en-US" sz="3850" dirty="0">
                <a:solidFill>
                  <a:srgbClr val="FFFFFF"/>
                </a:solidFill>
                <a:latin typeface="Unbounded" pitchFamily="34" charset="0"/>
                <a:ea typeface="Unbounded" pitchFamily="34" charset="-122"/>
                <a:cs typeface="Unbounded" pitchFamily="34" charset="-120"/>
              </a:rPr>
              <a:t>Çalışmanın Amacı ve Araştırma Soruları</a:t>
            </a:r>
            <a:endParaRPr lang="en-US" sz="3850" dirty="0"/>
          </a:p>
        </p:txBody>
      </p:sp>
      <p:sp>
        <p:nvSpPr>
          <p:cNvPr id="3" name="Text 1"/>
          <p:cNvSpPr/>
          <p:nvPr/>
        </p:nvSpPr>
        <p:spPr>
          <a:xfrm>
            <a:off x="837724" y="2268855"/>
            <a:ext cx="12954952" cy="670084"/>
          </a:xfrm>
          <a:prstGeom prst="rect">
            <a:avLst/>
          </a:prstGeom>
          <a:noFill/>
          <a:ln/>
        </p:spPr>
        <p:txBody>
          <a:bodyPr wrap="squar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Bu çalışma, 2023 Türkiye depremleri sonrası elde edilen bina görüntülerinden hasar tespiti yapmayı amaçlamaktadır. Karşılaştırmalı analiz odaklı bu araştırma, uygulama geliştirme yerine model performanslarının sistematik değerlendirilmesine odaklanmaktadır.</a:t>
            </a:r>
            <a:endParaRPr lang="en-US" sz="1600" dirty="0"/>
          </a:p>
        </p:txBody>
      </p:sp>
      <p:sp>
        <p:nvSpPr>
          <p:cNvPr id="4" name="Shape 2"/>
          <p:cNvSpPr/>
          <p:nvPr/>
        </p:nvSpPr>
        <p:spPr>
          <a:xfrm>
            <a:off x="837724" y="3174563"/>
            <a:ext cx="4178618" cy="2695337"/>
          </a:xfrm>
          <a:prstGeom prst="roundRect">
            <a:avLst>
              <a:gd name="adj" fmla="val 1166"/>
            </a:avLst>
          </a:prstGeom>
          <a:solidFill>
            <a:srgbClr val="304755"/>
          </a:solidFill>
          <a:ln/>
        </p:spPr>
      </p:sp>
      <p:sp>
        <p:nvSpPr>
          <p:cNvPr id="5" name="Shape 3"/>
          <p:cNvSpPr/>
          <p:nvPr/>
        </p:nvSpPr>
        <p:spPr>
          <a:xfrm>
            <a:off x="1047155" y="3383994"/>
            <a:ext cx="628293" cy="628293"/>
          </a:xfrm>
          <a:prstGeom prst="roundRect">
            <a:avLst>
              <a:gd name="adj" fmla="val 14552264"/>
            </a:avLst>
          </a:prstGeom>
          <a:solidFill>
            <a:srgbClr val="0A988B"/>
          </a:solidFill>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219914" y="3556754"/>
            <a:ext cx="282654" cy="282654"/>
          </a:xfrm>
          <a:prstGeom prst="rect">
            <a:avLst/>
          </a:prstGeom>
        </p:spPr>
      </p:pic>
      <p:sp>
        <p:nvSpPr>
          <p:cNvPr id="7" name="Text 4"/>
          <p:cNvSpPr/>
          <p:nvPr/>
        </p:nvSpPr>
        <p:spPr>
          <a:xfrm>
            <a:off x="1047155" y="4221718"/>
            <a:ext cx="3194804" cy="308015"/>
          </a:xfrm>
          <a:prstGeom prst="rect">
            <a:avLst/>
          </a:prstGeom>
          <a:noFill/>
          <a:ln/>
        </p:spPr>
        <p:txBody>
          <a:bodyPr wrap="none" lIns="0" tIns="0" rIns="0" bIns="0" rtlCol="0" anchor="t"/>
          <a:lstStyle/>
          <a:p>
            <a:pPr algn="l" indent="0" marL="0">
              <a:lnSpc>
                <a:spcPts val="2400"/>
              </a:lnSpc>
              <a:buNone/>
            </a:pPr>
            <a:r>
              <a:rPr lang="en-US" sz="1900" dirty="0">
                <a:solidFill>
                  <a:srgbClr val="CAD6DE"/>
                </a:solidFill>
                <a:latin typeface="Unbounded" pitchFamily="34" charset="0"/>
                <a:ea typeface="Unbounded" pitchFamily="34" charset="-122"/>
                <a:cs typeface="Unbounded" pitchFamily="34" charset="-120"/>
              </a:rPr>
              <a:t>Model Karşılaştırması</a:t>
            </a:r>
            <a:endParaRPr lang="en-US" sz="1900" dirty="0"/>
          </a:p>
        </p:txBody>
      </p:sp>
      <p:sp>
        <p:nvSpPr>
          <p:cNvPr id="8" name="Text 5"/>
          <p:cNvSpPr/>
          <p:nvPr/>
        </p:nvSpPr>
        <p:spPr>
          <a:xfrm>
            <a:off x="1047155" y="4655344"/>
            <a:ext cx="3759756" cy="670084"/>
          </a:xfrm>
          <a:prstGeom prst="rect">
            <a:avLst/>
          </a:prstGeom>
          <a:noFill/>
          <a:ln/>
        </p:spPr>
        <p:txBody>
          <a:bodyPr wrap="squar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Az verili senaryoda CNN ve Transformer mimarilerinden hangisi daha başarılıdır?</a:t>
            </a:r>
            <a:endParaRPr lang="en-US" sz="1600" dirty="0"/>
          </a:p>
        </p:txBody>
      </p:sp>
      <p:sp>
        <p:nvSpPr>
          <p:cNvPr id="9" name="Shape 6"/>
          <p:cNvSpPr/>
          <p:nvPr/>
        </p:nvSpPr>
        <p:spPr>
          <a:xfrm>
            <a:off x="5225772" y="3174563"/>
            <a:ext cx="4178737" cy="2695337"/>
          </a:xfrm>
          <a:prstGeom prst="roundRect">
            <a:avLst>
              <a:gd name="adj" fmla="val 1166"/>
            </a:avLst>
          </a:prstGeom>
          <a:solidFill>
            <a:srgbClr val="304755"/>
          </a:solidFill>
          <a:ln/>
        </p:spPr>
      </p:sp>
      <p:sp>
        <p:nvSpPr>
          <p:cNvPr id="10" name="Shape 7"/>
          <p:cNvSpPr/>
          <p:nvPr/>
        </p:nvSpPr>
        <p:spPr>
          <a:xfrm>
            <a:off x="5435203" y="3383994"/>
            <a:ext cx="628293" cy="628293"/>
          </a:xfrm>
          <a:prstGeom prst="roundRect">
            <a:avLst>
              <a:gd name="adj" fmla="val 14552264"/>
            </a:avLst>
          </a:prstGeom>
          <a:solidFill>
            <a:srgbClr val="0A988B"/>
          </a:solidFill>
          <a:ln/>
        </p:spPr>
      </p:sp>
      <p:pic>
        <p:nvPicPr>
          <p:cNvPr id="11"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07963" y="3556754"/>
            <a:ext cx="282654" cy="282654"/>
          </a:xfrm>
          <a:prstGeom prst="rect">
            <a:avLst/>
          </a:prstGeom>
        </p:spPr>
      </p:pic>
      <p:sp>
        <p:nvSpPr>
          <p:cNvPr id="12" name="Text 8"/>
          <p:cNvSpPr/>
          <p:nvPr/>
        </p:nvSpPr>
        <p:spPr>
          <a:xfrm>
            <a:off x="5435203" y="4221718"/>
            <a:ext cx="3759875" cy="616029"/>
          </a:xfrm>
          <a:prstGeom prst="rect">
            <a:avLst/>
          </a:prstGeom>
          <a:noFill/>
          <a:ln/>
        </p:spPr>
        <p:txBody>
          <a:bodyPr wrap="square" lIns="0" tIns="0" rIns="0" bIns="0" rtlCol="0" anchor="t"/>
          <a:lstStyle/>
          <a:p>
            <a:pPr algn="l" indent="0" marL="0">
              <a:lnSpc>
                <a:spcPts val="2400"/>
              </a:lnSpc>
              <a:buNone/>
            </a:pPr>
            <a:r>
              <a:rPr lang="en-US" sz="1900" dirty="0">
                <a:solidFill>
                  <a:srgbClr val="CAD6DE"/>
                </a:solidFill>
                <a:latin typeface="Unbounded" pitchFamily="34" charset="0"/>
                <a:ea typeface="Unbounded" pitchFamily="34" charset="-122"/>
                <a:cs typeface="Unbounded" pitchFamily="34" charset="-120"/>
              </a:rPr>
              <a:t>Transfer Learning Etkinliği</a:t>
            </a:r>
            <a:endParaRPr lang="en-US" sz="1900" dirty="0"/>
          </a:p>
        </p:txBody>
      </p:sp>
      <p:sp>
        <p:nvSpPr>
          <p:cNvPr id="13" name="Text 9"/>
          <p:cNvSpPr/>
          <p:nvPr/>
        </p:nvSpPr>
        <p:spPr>
          <a:xfrm>
            <a:off x="5435203" y="4963358"/>
            <a:ext cx="3759875" cy="670084"/>
          </a:xfrm>
          <a:prstGeom prst="rect">
            <a:avLst/>
          </a:prstGeom>
          <a:noFill/>
          <a:ln/>
        </p:spPr>
        <p:txBody>
          <a:bodyPr wrap="squar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Transfer learning ve fine-tuning stratejisi bu özel görevde ne kadar etkilidir?</a:t>
            </a:r>
            <a:endParaRPr lang="en-US" sz="1600" dirty="0"/>
          </a:p>
        </p:txBody>
      </p:sp>
      <p:sp>
        <p:nvSpPr>
          <p:cNvPr id="14" name="Shape 10"/>
          <p:cNvSpPr/>
          <p:nvPr/>
        </p:nvSpPr>
        <p:spPr>
          <a:xfrm>
            <a:off x="9613940" y="3174563"/>
            <a:ext cx="4178737" cy="2695337"/>
          </a:xfrm>
          <a:prstGeom prst="roundRect">
            <a:avLst>
              <a:gd name="adj" fmla="val 1166"/>
            </a:avLst>
          </a:prstGeom>
          <a:solidFill>
            <a:srgbClr val="304755"/>
          </a:solidFill>
          <a:ln/>
        </p:spPr>
      </p:sp>
      <p:sp>
        <p:nvSpPr>
          <p:cNvPr id="15" name="Shape 11"/>
          <p:cNvSpPr/>
          <p:nvPr/>
        </p:nvSpPr>
        <p:spPr>
          <a:xfrm>
            <a:off x="9823371" y="3383994"/>
            <a:ext cx="628293" cy="628293"/>
          </a:xfrm>
          <a:prstGeom prst="roundRect">
            <a:avLst>
              <a:gd name="adj" fmla="val 14552264"/>
            </a:avLst>
          </a:prstGeom>
          <a:solidFill>
            <a:srgbClr val="0A988B"/>
          </a:solidFill>
          <a:ln/>
        </p:spPr>
      </p:sp>
      <p:pic>
        <p:nvPicPr>
          <p:cNvPr id="16"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96130" y="3556754"/>
            <a:ext cx="282654" cy="282654"/>
          </a:xfrm>
          <a:prstGeom prst="rect">
            <a:avLst/>
          </a:prstGeom>
        </p:spPr>
      </p:pic>
      <p:sp>
        <p:nvSpPr>
          <p:cNvPr id="17" name="Text 12"/>
          <p:cNvSpPr/>
          <p:nvPr/>
        </p:nvSpPr>
        <p:spPr>
          <a:xfrm>
            <a:off x="9823371" y="4221718"/>
            <a:ext cx="2464118" cy="308015"/>
          </a:xfrm>
          <a:prstGeom prst="rect">
            <a:avLst/>
          </a:prstGeom>
          <a:noFill/>
          <a:ln/>
        </p:spPr>
        <p:txBody>
          <a:bodyPr wrap="none" lIns="0" tIns="0" rIns="0" bIns="0" rtlCol="0" anchor="t"/>
          <a:lstStyle/>
          <a:p>
            <a:pPr algn="l" indent="0" marL="0">
              <a:lnSpc>
                <a:spcPts val="2400"/>
              </a:lnSpc>
              <a:buNone/>
            </a:pPr>
            <a:r>
              <a:rPr lang="en-US" sz="1900" dirty="0">
                <a:solidFill>
                  <a:srgbClr val="CAD6DE"/>
                </a:solidFill>
                <a:latin typeface="Unbounded" pitchFamily="34" charset="0"/>
                <a:ea typeface="Unbounded" pitchFamily="34" charset="-122"/>
                <a:cs typeface="Unbounded" pitchFamily="34" charset="-120"/>
              </a:rPr>
              <a:t>Kritik Metrikler</a:t>
            </a:r>
            <a:endParaRPr lang="en-US" sz="1900" dirty="0"/>
          </a:p>
        </p:txBody>
      </p:sp>
      <p:sp>
        <p:nvSpPr>
          <p:cNvPr id="18" name="Text 13"/>
          <p:cNvSpPr/>
          <p:nvPr/>
        </p:nvSpPr>
        <p:spPr>
          <a:xfrm>
            <a:off x="9823371" y="4655344"/>
            <a:ext cx="3759875" cy="1005126"/>
          </a:xfrm>
          <a:prstGeom prst="rect">
            <a:avLst/>
          </a:prstGeom>
          <a:noFill/>
          <a:ln/>
        </p:spPr>
        <p:txBody>
          <a:bodyPr wrap="squar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Afet senaryosu için en önemli metrik olan Recall açısından hangi yaklaşım daha güvenlidir?</a:t>
            </a:r>
            <a:endParaRPr lang="en-US" sz="1600" dirty="0"/>
          </a:p>
        </p:txBody>
      </p:sp>
      <p:sp>
        <p:nvSpPr>
          <p:cNvPr id="19" name="Shape 14"/>
          <p:cNvSpPr/>
          <p:nvPr/>
        </p:nvSpPr>
        <p:spPr>
          <a:xfrm>
            <a:off x="837724" y="6105525"/>
            <a:ext cx="12954952" cy="889873"/>
          </a:xfrm>
          <a:prstGeom prst="roundRect">
            <a:avLst>
              <a:gd name="adj" fmla="val 3531"/>
            </a:avLst>
          </a:prstGeom>
          <a:solidFill>
            <a:srgbClr val="054842"/>
          </a:solidFill>
          <a:ln/>
        </p:spPr>
      </p:sp>
      <p:pic>
        <p:nvPicPr>
          <p:cNvPr id="20" name="Image 3" descr="preencoded.png">    </p:cNvPr>
          <p:cNvPicPr>
            <a:picLocks noChangeAspect="1"/>
          </p:cNvPicPr>
          <p:nvPr/>
        </p:nvPicPr>
        <p:blipFill>
          <a:blip r:embed="rId7"/>
          <a:stretch>
            <a:fillRect/>
          </a:stretch>
        </p:blipFill>
        <p:spPr>
          <a:xfrm>
            <a:off x="1047155" y="6420088"/>
            <a:ext cx="261818" cy="209431"/>
          </a:xfrm>
          <a:prstGeom prst="rect">
            <a:avLst/>
          </a:prstGeom>
        </p:spPr>
      </p:pic>
      <p:sp>
        <p:nvSpPr>
          <p:cNvPr id="21" name="Text 15"/>
          <p:cNvSpPr/>
          <p:nvPr/>
        </p:nvSpPr>
        <p:spPr>
          <a:xfrm>
            <a:off x="1518404" y="6367224"/>
            <a:ext cx="12064841" cy="335042"/>
          </a:xfrm>
          <a:prstGeom prst="rect">
            <a:avLst/>
          </a:prstGeom>
          <a:noFill/>
          <a:ln/>
        </p:spPr>
        <p:txBody>
          <a:bodyPr wrap="none" lIns="0" tIns="0" rIns="0" bIns="0" rtlCol="0" anchor="t"/>
          <a:lstStyle/>
          <a:p>
            <a:pPr algn="l" indent="0" marL="0">
              <a:lnSpc>
                <a:spcPts val="2600"/>
              </a:lnSpc>
              <a:buNone/>
            </a:pPr>
            <a:r>
              <a:rPr lang="en-US" sz="1600" b="1" dirty="0">
                <a:solidFill>
                  <a:srgbClr val="FFFFFF"/>
                </a:solidFill>
                <a:latin typeface="Cabin" pitchFamily="34" charset="0"/>
                <a:ea typeface="Cabin" pitchFamily="34" charset="-122"/>
                <a:cs typeface="Cabin" pitchFamily="34" charset="-120"/>
              </a:rPr>
              <a:t>Önemli Not:</a:t>
            </a:r>
            <a:pPr algn="l" indent="0" marL="0">
              <a:lnSpc>
                <a:spcPts val="2600"/>
              </a:lnSpc>
              <a:buNone/>
            </a:pPr>
            <a:r>
              <a:rPr lang="en-US" sz="1600" dirty="0">
                <a:solidFill>
                  <a:srgbClr val="FFFFFF"/>
                </a:solidFill>
                <a:latin typeface="Cabin" pitchFamily="34" charset="0"/>
                <a:ea typeface="Cabin" pitchFamily="34" charset="-122"/>
                <a:cs typeface="Cabin" pitchFamily="34" charset="-120"/>
              </a:rPr>
              <a:t> Bu çalışma bir uygulama geliştirme projesi değil, CNN ve Transformer modellerinin sistematik karşılaştırmalı analizidir.</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2548176"/>
            <a:ext cx="9708356" cy="615910"/>
          </a:xfrm>
          <a:prstGeom prst="rect">
            <a:avLst/>
          </a:prstGeom>
          <a:noFill/>
          <a:ln/>
        </p:spPr>
        <p:txBody>
          <a:bodyPr wrap="none" lIns="0" tIns="0" rIns="0" bIns="0" rtlCol="0" anchor="t"/>
          <a:lstStyle/>
          <a:p>
            <a:pPr algn="l" indent="0" marL="0">
              <a:lnSpc>
                <a:spcPts val="4850"/>
              </a:lnSpc>
              <a:buNone/>
            </a:pPr>
            <a:r>
              <a:rPr lang="en-US" sz="3850" dirty="0">
                <a:solidFill>
                  <a:srgbClr val="FFFFFF"/>
                </a:solidFill>
                <a:latin typeface="Unbounded" pitchFamily="34" charset="0"/>
                <a:ea typeface="Unbounded" pitchFamily="34" charset="-122"/>
                <a:cs typeface="Unbounded" pitchFamily="34" charset="-120"/>
              </a:rPr>
              <a:t>2023 Türkiye Depremleri: Bağlam</a:t>
            </a:r>
            <a:endParaRPr lang="en-US" sz="3850" dirty="0"/>
          </a:p>
        </p:txBody>
      </p:sp>
      <p:sp>
        <p:nvSpPr>
          <p:cNvPr id="3" name="Text 1"/>
          <p:cNvSpPr/>
          <p:nvPr/>
        </p:nvSpPr>
        <p:spPr>
          <a:xfrm>
            <a:off x="837724" y="3247787"/>
            <a:ext cx="2464118" cy="308015"/>
          </a:xfrm>
          <a:prstGeom prst="rect">
            <a:avLst/>
          </a:prstGeom>
          <a:noFill/>
          <a:ln/>
        </p:spPr>
        <p:txBody>
          <a:bodyPr wrap="none" lIns="0" tIns="0" rIns="0" bIns="0" rtlCol="0" anchor="t"/>
          <a:lstStyle/>
          <a:p>
            <a:pPr algn="l" indent="0" marL="0">
              <a:lnSpc>
                <a:spcPts val="2400"/>
              </a:lnSpc>
              <a:buNone/>
            </a:pPr>
            <a:r>
              <a:rPr lang="en-US" sz="1900" dirty="0">
                <a:solidFill>
                  <a:srgbClr val="FFFFFF"/>
                </a:solidFill>
                <a:latin typeface="Unbounded" pitchFamily="34" charset="0"/>
                <a:ea typeface="Unbounded" pitchFamily="34" charset="-122"/>
                <a:cs typeface="Unbounded" pitchFamily="34" charset="-120"/>
              </a:rPr>
              <a:t>Deprem Bilgileri</a:t>
            </a:r>
            <a:endParaRPr lang="en-US" sz="1900" dirty="0"/>
          </a:p>
        </p:txBody>
      </p:sp>
      <p:sp>
        <p:nvSpPr>
          <p:cNvPr id="4" name="Text 2"/>
          <p:cNvSpPr/>
          <p:nvPr/>
        </p:nvSpPr>
        <p:spPr>
          <a:xfrm>
            <a:off x="837724" y="3869888"/>
            <a:ext cx="12954952" cy="335042"/>
          </a:xfrm>
          <a:prstGeom prst="rect">
            <a:avLst/>
          </a:prstGeom>
          <a:noFill/>
          <a:ln/>
        </p:spPr>
        <p:txBody>
          <a:bodyPr wrap="non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6 Şubat 2023 tarihinde Türkiye'de ardışık olarak 7.7 ve 7.6 büyüklüğünde iki yıkıcı deprem meydana gelmiştir.</a:t>
            </a:r>
            <a:endParaRPr lang="en-US" sz="1600" dirty="0"/>
          </a:p>
        </p:txBody>
      </p:sp>
      <p:sp>
        <p:nvSpPr>
          <p:cNvPr id="5" name="Text 3"/>
          <p:cNvSpPr/>
          <p:nvPr/>
        </p:nvSpPr>
        <p:spPr>
          <a:xfrm>
            <a:off x="837724" y="4440555"/>
            <a:ext cx="12954952" cy="670084"/>
          </a:xfrm>
          <a:prstGeom prst="rect">
            <a:avLst/>
          </a:prstGeom>
          <a:noFill/>
          <a:ln/>
        </p:spPr>
        <p:txBody>
          <a:bodyPr wrap="squar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Bu depremler Kahramanmaraş, Hatay, Gaziantep, Adıyaman, Malatya, Diyarbakır, Şanlıurfa, Adana, Osmaniye, Kilis ve Elazığ olmak üzere 11 ili etkilemiştir.</a:t>
            </a:r>
            <a:endParaRPr lang="en-US" sz="1600" dirty="0"/>
          </a:p>
        </p:txBody>
      </p:sp>
      <p:sp>
        <p:nvSpPr>
          <p:cNvPr id="6" name="Text 4"/>
          <p:cNvSpPr/>
          <p:nvPr/>
        </p:nvSpPr>
        <p:spPr>
          <a:xfrm>
            <a:off x="837724" y="5346263"/>
            <a:ext cx="12954952" cy="335042"/>
          </a:xfrm>
          <a:prstGeom prst="rect">
            <a:avLst/>
          </a:prstGeom>
          <a:noFill/>
          <a:ln/>
        </p:spPr>
        <p:txBody>
          <a:bodyPr wrap="non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Geniş çaplı hasar ve yıkımın ardından hızlı hasar değerlendirme ve tespiti kritik bir ihtiyaç haline gelmiştir.</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622935"/>
            <a:ext cx="4189095" cy="523518"/>
          </a:xfrm>
          <a:prstGeom prst="rect">
            <a:avLst/>
          </a:prstGeom>
          <a:noFill/>
          <a:ln/>
        </p:spPr>
        <p:txBody>
          <a:bodyPr wrap="none" lIns="0" tIns="0" rIns="0" bIns="0" rtlCol="0" anchor="t"/>
          <a:lstStyle/>
          <a:p>
            <a:pPr algn="l" indent="0" marL="0">
              <a:lnSpc>
                <a:spcPts val="4100"/>
              </a:lnSpc>
              <a:buNone/>
            </a:pPr>
            <a:r>
              <a:rPr lang="en-US" sz="3250" dirty="0">
                <a:solidFill>
                  <a:srgbClr val="FFFFFF"/>
                </a:solidFill>
                <a:latin typeface="Unbounded" pitchFamily="34" charset="0"/>
                <a:ea typeface="Unbounded" pitchFamily="34" charset="-122"/>
                <a:cs typeface="Unbounded" pitchFamily="34" charset="-120"/>
              </a:rPr>
              <a:t>Veri Seti Tanıtımı</a:t>
            </a:r>
            <a:endParaRPr lang="en-US" sz="3250" dirty="0"/>
          </a:p>
        </p:txBody>
      </p:sp>
      <p:sp>
        <p:nvSpPr>
          <p:cNvPr id="4" name="Text 1"/>
          <p:cNvSpPr/>
          <p:nvPr/>
        </p:nvSpPr>
        <p:spPr>
          <a:xfrm>
            <a:off x="837724" y="1591508"/>
            <a:ext cx="3517106" cy="523399"/>
          </a:xfrm>
          <a:prstGeom prst="rect">
            <a:avLst/>
          </a:prstGeom>
          <a:noFill/>
          <a:ln/>
        </p:spPr>
        <p:txBody>
          <a:bodyPr wrap="square" lIns="0" tIns="0" rIns="0" bIns="0" rtlCol="0" anchor="t"/>
          <a:lstStyle/>
          <a:p>
            <a:pPr algn="l" indent="0" marL="0">
              <a:lnSpc>
                <a:spcPts val="2050"/>
              </a:lnSpc>
              <a:buNone/>
            </a:pPr>
            <a:r>
              <a:rPr lang="en-US" sz="1600" dirty="0">
                <a:solidFill>
                  <a:srgbClr val="FFFFFF"/>
                </a:solidFill>
                <a:latin typeface="Unbounded" pitchFamily="34" charset="0"/>
                <a:ea typeface="Unbounded" pitchFamily="34" charset="-122"/>
                <a:cs typeface="Unbounded" pitchFamily="34" charset="-120"/>
              </a:rPr>
              <a:t>Türkiye Earthquake 2023: Damaged Buildings Dataset</a:t>
            </a:r>
            <a:endParaRPr lang="en-US" sz="1600" dirty="0"/>
          </a:p>
        </p:txBody>
      </p:sp>
      <p:sp>
        <p:nvSpPr>
          <p:cNvPr id="5" name="Text 2"/>
          <p:cNvSpPr/>
          <p:nvPr/>
        </p:nvSpPr>
        <p:spPr>
          <a:xfrm>
            <a:off x="837724" y="2292906"/>
            <a:ext cx="3517106" cy="1423988"/>
          </a:xfrm>
          <a:prstGeom prst="rect">
            <a:avLst/>
          </a:prstGeom>
          <a:noFill/>
          <a:ln/>
        </p:spPr>
        <p:txBody>
          <a:bodyPr wrap="square" lIns="0" tIns="0" rIns="0" bIns="0" rtlCol="0" anchor="t"/>
          <a:lstStyle/>
          <a:p>
            <a:pPr algn="l" indent="0" marL="0">
              <a:lnSpc>
                <a:spcPts val="2200"/>
              </a:lnSpc>
              <a:buNone/>
            </a:pPr>
            <a:r>
              <a:rPr lang="en-US" sz="1400" dirty="0">
                <a:solidFill>
                  <a:srgbClr val="CAD6DE"/>
                </a:solidFill>
                <a:latin typeface="Cabin" pitchFamily="34" charset="0"/>
                <a:ea typeface="Cabin" pitchFamily="34" charset="-122"/>
                <a:cs typeface="Cabin" pitchFamily="34" charset="-120"/>
              </a:rPr>
              <a:t>Kaggle platformunda paylaşılan bu veri seti, deprem sonrası hasar tespiti için özel olarak derlenmiştir. Toplam 2735 JPG formatında görüntü içermektedir ve görüntüler değişken boyutlara sahiptir.</a:t>
            </a:r>
            <a:endParaRPr lang="en-US" sz="1400" dirty="0"/>
          </a:p>
        </p:txBody>
      </p:sp>
      <p:sp>
        <p:nvSpPr>
          <p:cNvPr id="6" name="Text 3"/>
          <p:cNvSpPr/>
          <p:nvPr/>
        </p:nvSpPr>
        <p:spPr>
          <a:xfrm>
            <a:off x="4796790" y="1591508"/>
            <a:ext cx="2094548" cy="261699"/>
          </a:xfrm>
          <a:prstGeom prst="rect">
            <a:avLst/>
          </a:prstGeom>
          <a:noFill/>
          <a:ln/>
        </p:spPr>
        <p:txBody>
          <a:bodyPr wrap="none" lIns="0" tIns="0" rIns="0" bIns="0" rtlCol="0" anchor="t"/>
          <a:lstStyle/>
          <a:p>
            <a:pPr algn="l" indent="0" marL="0">
              <a:lnSpc>
                <a:spcPts val="2050"/>
              </a:lnSpc>
              <a:buNone/>
            </a:pPr>
            <a:r>
              <a:rPr lang="en-US" sz="1600" dirty="0">
                <a:solidFill>
                  <a:srgbClr val="FFFFFF"/>
                </a:solidFill>
                <a:latin typeface="Unbounded" pitchFamily="34" charset="0"/>
                <a:ea typeface="Unbounded" pitchFamily="34" charset="-122"/>
                <a:cs typeface="Unbounded" pitchFamily="34" charset="-120"/>
              </a:rPr>
              <a:t>Sınıf Dağılımı</a:t>
            </a:r>
            <a:endParaRPr lang="en-US" sz="1600" dirty="0"/>
          </a:p>
        </p:txBody>
      </p:sp>
      <p:sp>
        <p:nvSpPr>
          <p:cNvPr id="7" name="Text 4"/>
          <p:cNvSpPr/>
          <p:nvPr/>
        </p:nvSpPr>
        <p:spPr>
          <a:xfrm>
            <a:off x="4796790" y="2031206"/>
            <a:ext cx="3517106" cy="284798"/>
          </a:xfrm>
          <a:prstGeom prst="rect">
            <a:avLst/>
          </a:prstGeom>
          <a:noFill/>
          <a:ln/>
        </p:spPr>
        <p:txBody>
          <a:bodyPr wrap="none" lIns="0" tIns="0" rIns="0" bIns="0" rtlCol="0" anchor="t"/>
          <a:lstStyle/>
          <a:p>
            <a:pPr algn="l" marL="342900" indent="-342900">
              <a:lnSpc>
                <a:spcPts val="2200"/>
              </a:lnSpc>
              <a:buSzPct val="100000"/>
              <a:buChar char="•"/>
            </a:pPr>
            <a:r>
              <a:rPr lang="en-US" sz="1400" b="1" dirty="0">
                <a:solidFill>
                  <a:srgbClr val="CAD6DE"/>
                </a:solidFill>
                <a:latin typeface="Cabin" pitchFamily="34" charset="0"/>
                <a:ea typeface="Cabin" pitchFamily="34" charset="-122"/>
                <a:cs typeface="Cabin" pitchFamily="34" charset="-120"/>
              </a:rPr>
              <a:t>Hasarlı binalar:</a:t>
            </a:r>
            <a:pPr algn="l" indent="0" marL="0">
              <a:lnSpc>
                <a:spcPts val="2200"/>
              </a:lnSpc>
              <a:buNone/>
            </a:pPr>
            <a:r>
              <a:rPr lang="en-US" sz="1400" dirty="0">
                <a:solidFill>
                  <a:srgbClr val="CAD6DE"/>
                </a:solidFill>
                <a:latin typeface="Cabin" pitchFamily="34" charset="0"/>
                <a:ea typeface="Cabin" pitchFamily="34" charset="-122"/>
                <a:cs typeface="Cabin" pitchFamily="34" charset="-120"/>
              </a:rPr>
              <a:t> 1237 görüntü</a:t>
            </a:r>
            <a:endParaRPr lang="en-US" sz="1400" dirty="0"/>
          </a:p>
        </p:txBody>
      </p:sp>
      <p:sp>
        <p:nvSpPr>
          <p:cNvPr id="8" name="Text 5"/>
          <p:cNvSpPr/>
          <p:nvPr/>
        </p:nvSpPr>
        <p:spPr>
          <a:xfrm>
            <a:off x="4796790" y="2378273"/>
            <a:ext cx="3517106" cy="284798"/>
          </a:xfrm>
          <a:prstGeom prst="rect">
            <a:avLst/>
          </a:prstGeom>
          <a:noFill/>
          <a:ln/>
        </p:spPr>
        <p:txBody>
          <a:bodyPr wrap="none" lIns="0" tIns="0" rIns="0" bIns="0" rtlCol="0" anchor="t"/>
          <a:lstStyle/>
          <a:p>
            <a:pPr algn="l" marL="342900" indent="-342900">
              <a:lnSpc>
                <a:spcPts val="2200"/>
              </a:lnSpc>
              <a:buSzPct val="100000"/>
              <a:buChar char="•"/>
            </a:pPr>
            <a:r>
              <a:rPr lang="en-US" sz="1400" b="1" dirty="0">
                <a:solidFill>
                  <a:srgbClr val="CAD6DE"/>
                </a:solidFill>
                <a:latin typeface="Cabin" pitchFamily="34" charset="0"/>
                <a:ea typeface="Cabin" pitchFamily="34" charset="-122"/>
                <a:cs typeface="Cabin" pitchFamily="34" charset="-120"/>
              </a:rPr>
              <a:t>Hasarsız binalar:</a:t>
            </a:r>
            <a:pPr algn="l" indent="0" marL="0">
              <a:lnSpc>
                <a:spcPts val="2200"/>
              </a:lnSpc>
              <a:buNone/>
            </a:pPr>
            <a:r>
              <a:rPr lang="en-US" sz="1400" dirty="0">
                <a:solidFill>
                  <a:srgbClr val="CAD6DE"/>
                </a:solidFill>
                <a:latin typeface="Cabin" pitchFamily="34" charset="0"/>
                <a:ea typeface="Cabin" pitchFamily="34" charset="-122"/>
                <a:cs typeface="Cabin" pitchFamily="34" charset="-120"/>
              </a:rPr>
              <a:t> 1498 görüntü</a:t>
            </a:r>
            <a:endParaRPr lang="en-US" sz="1400" dirty="0"/>
          </a:p>
        </p:txBody>
      </p:sp>
      <p:sp>
        <p:nvSpPr>
          <p:cNvPr id="9" name="Text 6"/>
          <p:cNvSpPr/>
          <p:nvPr/>
        </p:nvSpPr>
        <p:spPr>
          <a:xfrm>
            <a:off x="4796790" y="2823210"/>
            <a:ext cx="3517106" cy="284798"/>
          </a:xfrm>
          <a:prstGeom prst="rect">
            <a:avLst/>
          </a:prstGeom>
          <a:noFill/>
          <a:ln/>
        </p:spPr>
        <p:txBody>
          <a:bodyPr wrap="none" lIns="0" tIns="0" rIns="0" bIns="0" rtlCol="0" anchor="t"/>
          <a:lstStyle/>
          <a:p>
            <a:pPr algn="l" indent="0" marL="0">
              <a:lnSpc>
                <a:spcPts val="2200"/>
              </a:lnSpc>
              <a:buNone/>
            </a:pPr>
            <a:r>
              <a:rPr lang="en-US" sz="1400" dirty="0">
                <a:solidFill>
                  <a:srgbClr val="CAD6DE"/>
                </a:solidFill>
                <a:latin typeface="Cabin" pitchFamily="34" charset="0"/>
                <a:ea typeface="Cabin" pitchFamily="34" charset="-122"/>
                <a:cs typeface="Cabin" pitchFamily="34" charset="-120"/>
              </a:rPr>
              <a:t>Görece dengeli bir sınıf dağılımı mevcuttur.</a:t>
            </a:r>
            <a:endParaRPr lang="en-US" sz="1400" dirty="0"/>
          </a:p>
        </p:txBody>
      </p:sp>
      <p:sp>
        <p:nvSpPr>
          <p:cNvPr id="10" name="Shape 7"/>
          <p:cNvSpPr/>
          <p:nvPr/>
        </p:nvSpPr>
        <p:spPr>
          <a:xfrm>
            <a:off x="837724" y="4077295"/>
            <a:ext cx="7468553" cy="1055013"/>
          </a:xfrm>
          <a:prstGeom prst="roundRect">
            <a:avLst>
              <a:gd name="adj" fmla="val 2531"/>
            </a:avLst>
          </a:prstGeom>
          <a:solidFill>
            <a:srgbClr val="112836"/>
          </a:solidFill>
          <a:ln w="22860">
            <a:solidFill>
              <a:srgbClr val="49606E"/>
            </a:solidFill>
            <a:prstDash val="solid"/>
          </a:ln>
        </p:spPr>
      </p:sp>
      <p:sp>
        <p:nvSpPr>
          <p:cNvPr id="11" name="Text 8"/>
          <p:cNvSpPr/>
          <p:nvPr/>
        </p:nvSpPr>
        <p:spPr>
          <a:xfrm>
            <a:off x="1038582" y="4278154"/>
            <a:ext cx="2566154" cy="261699"/>
          </a:xfrm>
          <a:prstGeom prst="rect">
            <a:avLst/>
          </a:prstGeom>
          <a:noFill/>
          <a:ln/>
        </p:spPr>
        <p:txBody>
          <a:bodyPr wrap="none" lIns="0" tIns="0" rIns="0" bIns="0" rtlCol="0" anchor="t"/>
          <a:lstStyle/>
          <a:p>
            <a:pPr algn="l" indent="0" marL="0">
              <a:lnSpc>
                <a:spcPts val="2050"/>
              </a:lnSpc>
              <a:buNone/>
            </a:pPr>
            <a:r>
              <a:rPr lang="en-US" sz="1600" dirty="0">
                <a:solidFill>
                  <a:srgbClr val="CAD6DE"/>
                </a:solidFill>
                <a:latin typeface="Unbounded" pitchFamily="34" charset="0"/>
                <a:ea typeface="Unbounded" pitchFamily="34" charset="-122"/>
                <a:cs typeface="Unbounded" pitchFamily="34" charset="-120"/>
              </a:rPr>
              <a:t>Hasarlı Bina Kaynağı</a:t>
            </a:r>
            <a:endParaRPr lang="en-US" sz="1600" dirty="0"/>
          </a:p>
        </p:txBody>
      </p:sp>
      <p:sp>
        <p:nvSpPr>
          <p:cNvPr id="12" name="Text 9"/>
          <p:cNvSpPr/>
          <p:nvPr/>
        </p:nvSpPr>
        <p:spPr>
          <a:xfrm>
            <a:off x="1038582" y="4646652"/>
            <a:ext cx="7066836" cy="284798"/>
          </a:xfrm>
          <a:prstGeom prst="rect">
            <a:avLst/>
          </a:prstGeom>
          <a:noFill/>
          <a:ln/>
        </p:spPr>
        <p:txBody>
          <a:bodyPr wrap="none" lIns="0" tIns="0" rIns="0" bIns="0" rtlCol="0" anchor="t"/>
          <a:lstStyle/>
          <a:p>
            <a:pPr algn="l" indent="0" marL="0">
              <a:lnSpc>
                <a:spcPts val="2200"/>
              </a:lnSpc>
              <a:buNone/>
            </a:pPr>
            <a:r>
              <a:rPr lang="en-US" sz="1400" dirty="0">
                <a:solidFill>
                  <a:srgbClr val="CAD6DE"/>
                </a:solidFill>
                <a:latin typeface="Cabin" pitchFamily="34" charset="0"/>
                <a:ea typeface="Cabin" pitchFamily="34" charset="-122"/>
                <a:cs typeface="Cabin" pitchFamily="34" charset="-120"/>
              </a:rPr>
              <a:t>HGM-KURE (Harita Genel Müdürlüğü) sisteminden alınan ekran görüntüleri</a:t>
            </a:r>
            <a:endParaRPr lang="en-US" sz="1400" dirty="0"/>
          </a:p>
        </p:txBody>
      </p:sp>
      <p:sp>
        <p:nvSpPr>
          <p:cNvPr id="13" name="Shape 10"/>
          <p:cNvSpPr/>
          <p:nvPr/>
        </p:nvSpPr>
        <p:spPr>
          <a:xfrm>
            <a:off x="837724" y="5310307"/>
            <a:ext cx="7468553" cy="1055013"/>
          </a:xfrm>
          <a:prstGeom prst="roundRect">
            <a:avLst>
              <a:gd name="adj" fmla="val 2531"/>
            </a:avLst>
          </a:prstGeom>
          <a:solidFill>
            <a:srgbClr val="112836"/>
          </a:solidFill>
          <a:ln w="22860">
            <a:solidFill>
              <a:srgbClr val="49606E"/>
            </a:solidFill>
            <a:prstDash val="solid"/>
          </a:ln>
        </p:spPr>
      </p:sp>
      <p:sp>
        <p:nvSpPr>
          <p:cNvPr id="14" name="Text 11"/>
          <p:cNvSpPr/>
          <p:nvPr/>
        </p:nvSpPr>
        <p:spPr>
          <a:xfrm>
            <a:off x="1038582" y="5511165"/>
            <a:ext cx="2787848" cy="261699"/>
          </a:xfrm>
          <a:prstGeom prst="rect">
            <a:avLst/>
          </a:prstGeom>
          <a:noFill/>
          <a:ln/>
        </p:spPr>
        <p:txBody>
          <a:bodyPr wrap="none" lIns="0" tIns="0" rIns="0" bIns="0" rtlCol="0" anchor="t"/>
          <a:lstStyle/>
          <a:p>
            <a:pPr algn="l" indent="0" marL="0">
              <a:lnSpc>
                <a:spcPts val="2050"/>
              </a:lnSpc>
              <a:buNone/>
            </a:pPr>
            <a:r>
              <a:rPr lang="en-US" sz="1600" dirty="0">
                <a:solidFill>
                  <a:srgbClr val="CAD6DE"/>
                </a:solidFill>
                <a:latin typeface="Unbounded" pitchFamily="34" charset="0"/>
                <a:ea typeface="Unbounded" pitchFamily="34" charset="-122"/>
                <a:cs typeface="Unbounded" pitchFamily="34" charset="-120"/>
              </a:rPr>
              <a:t>Hasarsız Bina Kaynağı</a:t>
            </a:r>
            <a:endParaRPr lang="en-US" sz="1600" dirty="0"/>
          </a:p>
        </p:txBody>
      </p:sp>
      <p:sp>
        <p:nvSpPr>
          <p:cNvPr id="15" name="Text 12"/>
          <p:cNvSpPr/>
          <p:nvPr/>
        </p:nvSpPr>
        <p:spPr>
          <a:xfrm>
            <a:off x="1038582" y="5879663"/>
            <a:ext cx="7066836" cy="284798"/>
          </a:xfrm>
          <a:prstGeom prst="rect">
            <a:avLst/>
          </a:prstGeom>
          <a:noFill/>
          <a:ln/>
        </p:spPr>
        <p:txBody>
          <a:bodyPr wrap="none" lIns="0" tIns="0" rIns="0" bIns="0" rtlCol="0" anchor="t"/>
          <a:lstStyle/>
          <a:p>
            <a:pPr algn="l" indent="0" marL="0">
              <a:lnSpc>
                <a:spcPts val="2200"/>
              </a:lnSpc>
              <a:buNone/>
            </a:pPr>
            <a:r>
              <a:rPr lang="en-US" sz="1400" dirty="0">
                <a:solidFill>
                  <a:srgbClr val="CAD6DE"/>
                </a:solidFill>
                <a:latin typeface="Cabin" pitchFamily="34" charset="0"/>
                <a:ea typeface="Cabin" pitchFamily="34" charset="-122"/>
                <a:cs typeface="Cabin" pitchFamily="34" charset="-120"/>
              </a:rPr>
              <a:t>Google Maps platformundan alınan ekran görüntüleri</a:t>
            </a:r>
            <a:endParaRPr lang="en-US" sz="1400" dirty="0"/>
          </a:p>
        </p:txBody>
      </p:sp>
      <p:sp>
        <p:nvSpPr>
          <p:cNvPr id="16" name="Shape 13"/>
          <p:cNvSpPr/>
          <p:nvPr/>
        </p:nvSpPr>
        <p:spPr>
          <a:xfrm>
            <a:off x="837724" y="6565583"/>
            <a:ext cx="7468553" cy="1041083"/>
          </a:xfrm>
          <a:prstGeom prst="roundRect">
            <a:avLst>
              <a:gd name="adj" fmla="val 2565"/>
            </a:avLst>
          </a:prstGeom>
          <a:solidFill>
            <a:srgbClr val="054842"/>
          </a:solidFill>
          <a:ln/>
        </p:spPr>
      </p:sp>
      <p:pic>
        <p:nvPicPr>
          <p:cNvPr id="17" name="Image 1" descr="preencoded.png">    </p:cNvPr>
          <p:cNvPicPr>
            <a:picLocks noChangeAspect="1"/>
          </p:cNvPicPr>
          <p:nvPr/>
        </p:nvPicPr>
        <p:blipFill>
          <a:blip r:embed="rId2"/>
          <a:stretch>
            <a:fillRect/>
          </a:stretch>
        </p:blipFill>
        <p:spPr>
          <a:xfrm>
            <a:off x="1015722" y="6837878"/>
            <a:ext cx="222528" cy="177998"/>
          </a:xfrm>
          <a:prstGeom prst="rect">
            <a:avLst/>
          </a:prstGeom>
        </p:spPr>
      </p:pic>
      <p:sp>
        <p:nvSpPr>
          <p:cNvPr id="18" name="Text 14"/>
          <p:cNvSpPr/>
          <p:nvPr/>
        </p:nvSpPr>
        <p:spPr>
          <a:xfrm>
            <a:off x="1416248" y="6787991"/>
            <a:ext cx="6712029" cy="569595"/>
          </a:xfrm>
          <a:prstGeom prst="rect">
            <a:avLst/>
          </a:prstGeom>
          <a:noFill/>
          <a:ln/>
        </p:spPr>
        <p:txBody>
          <a:bodyPr wrap="square" lIns="0" tIns="0" rIns="0" bIns="0" rtlCol="0" anchor="t"/>
          <a:lstStyle/>
          <a:p>
            <a:pPr algn="l" indent="0" marL="0">
              <a:lnSpc>
                <a:spcPts val="2200"/>
              </a:lnSpc>
              <a:buNone/>
            </a:pPr>
            <a:r>
              <a:rPr lang="en-US" sz="1400" b="1" dirty="0">
                <a:solidFill>
                  <a:srgbClr val="FFFFFF"/>
                </a:solidFill>
                <a:latin typeface="Cabin" pitchFamily="34" charset="0"/>
                <a:ea typeface="Cabin" pitchFamily="34" charset="-122"/>
                <a:cs typeface="Cabin" pitchFamily="34" charset="-120"/>
              </a:rPr>
              <a:t>Önemli Sınırlılık:</a:t>
            </a:r>
            <a:pPr algn="l" indent="0" marL="0">
              <a:lnSpc>
                <a:spcPts val="2200"/>
              </a:lnSpc>
              <a:buNone/>
            </a:pPr>
            <a:r>
              <a:rPr lang="en-US" sz="1400" dirty="0">
                <a:solidFill>
                  <a:srgbClr val="FFFFFF"/>
                </a:solidFill>
                <a:latin typeface="Cabin" pitchFamily="34" charset="0"/>
                <a:ea typeface="Cabin" pitchFamily="34" charset="-122"/>
                <a:cs typeface="Cabin" pitchFamily="34" charset="-120"/>
              </a:rPr>
              <a:t> Farklı kaynaklardan elde edilen görüntüler olası "domain shift" etkisi yaratabilir. Bu durum sınırlılıklar bölümünde detaylı olarak tartışılacaktır.</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794623"/>
            <a:ext cx="6915626" cy="585192"/>
          </a:xfrm>
          <a:prstGeom prst="rect">
            <a:avLst/>
          </a:prstGeom>
          <a:noFill/>
          <a:ln/>
        </p:spPr>
        <p:txBody>
          <a:bodyPr wrap="none" lIns="0" tIns="0" rIns="0" bIns="0" rtlCol="0" anchor="t"/>
          <a:lstStyle/>
          <a:p>
            <a:pPr algn="l" indent="0" marL="0">
              <a:lnSpc>
                <a:spcPts val="4600"/>
              </a:lnSpc>
              <a:buNone/>
            </a:pPr>
            <a:r>
              <a:rPr lang="en-US" sz="3650" dirty="0">
                <a:solidFill>
                  <a:srgbClr val="FFFFFF"/>
                </a:solidFill>
                <a:latin typeface="Unbounded" pitchFamily="34" charset="0"/>
                <a:ea typeface="Unbounded" pitchFamily="34" charset="-122"/>
                <a:cs typeface="Unbounded" pitchFamily="34" charset="-120"/>
              </a:rPr>
              <a:t>Veri Bölümleme Stratejisi</a:t>
            </a:r>
            <a:endParaRPr lang="en-US" sz="3650" dirty="0"/>
          </a:p>
        </p:txBody>
      </p:sp>
      <p:sp>
        <p:nvSpPr>
          <p:cNvPr id="3" name="Text 1"/>
          <p:cNvSpPr/>
          <p:nvPr/>
        </p:nvSpPr>
        <p:spPr>
          <a:xfrm>
            <a:off x="837724" y="1777722"/>
            <a:ext cx="12954952" cy="636508"/>
          </a:xfrm>
          <a:prstGeom prst="rect">
            <a:avLst/>
          </a:prstGeom>
          <a:noFill/>
          <a:ln/>
        </p:spPr>
        <p:txBody>
          <a:bodyPr wrap="square" lIns="0" tIns="0" rIns="0" bIns="0" rtlCol="0" anchor="t"/>
          <a:lstStyle/>
          <a:p>
            <a:pPr algn="l" indent="0" marL="0">
              <a:lnSpc>
                <a:spcPts val="2500"/>
              </a:lnSpc>
              <a:buNone/>
            </a:pPr>
            <a:r>
              <a:rPr lang="en-US" sz="1550" dirty="0">
                <a:solidFill>
                  <a:srgbClr val="CAD6DE"/>
                </a:solidFill>
                <a:latin typeface="Cabin" pitchFamily="34" charset="0"/>
                <a:ea typeface="Cabin" pitchFamily="34" charset="-122"/>
                <a:cs typeface="Cabin" pitchFamily="34" charset="-120"/>
              </a:rPr>
              <a:t>Güvenilir model değerlendirmesi için veri seti stratified sampling (tabakalaştırılmış örnekleme) yöntemiyle üç alt kümeye ayrılmıştır. Bu yöntem, her alt kümede sınıf oranlarının korunmasını sağlar.</a:t>
            </a:r>
            <a:endParaRPr lang="en-US" sz="1550" dirty="0"/>
          </a:p>
        </p:txBody>
      </p:sp>
      <p:sp>
        <p:nvSpPr>
          <p:cNvPr id="4" name="Shape 2"/>
          <p:cNvSpPr/>
          <p:nvPr/>
        </p:nvSpPr>
        <p:spPr>
          <a:xfrm>
            <a:off x="837724" y="2638068"/>
            <a:ext cx="4185642" cy="1883807"/>
          </a:xfrm>
          <a:prstGeom prst="roundRect">
            <a:avLst>
              <a:gd name="adj" fmla="val 1584"/>
            </a:avLst>
          </a:prstGeom>
          <a:solidFill>
            <a:srgbClr val="304755"/>
          </a:solidFill>
          <a:ln/>
        </p:spPr>
      </p:sp>
      <p:sp>
        <p:nvSpPr>
          <p:cNvPr id="5" name="Text 3"/>
          <p:cNvSpPr/>
          <p:nvPr/>
        </p:nvSpPr>
        <p:spPr>
          <a:xfrm>
            <a:off x="1036677" y="2837021"/>
            <a:ext cx="2391132" cy="292537"/>
          </a:xfrm>
          <a:prstGeom prst="rect">
            <a:avLst/>
          </a:prstGeom>
          <a:noFill/>
          <a:ln/>
        </p:spPr>
        <p:txBody>
          <a:bodyPr wrap="none" lIns="0" tIns="0" rIns="0" bIns="0" rtlCol="0" anchor="t"/>
          <a:lstStyle/>
          <a:p>
            <a:pPr algn="l" indent="0" marL="0">
              <a:lnSpc>
                <a:spcPts val="2300"/>
              </a:lnSpc>
              <a:buNone/>
            </a:pPr>
            <a:r>
              <a:rPr lang="en-US" sz="1800" dirty="0">
                <a:solidFill>
                  <a:srgbClr val="CAD6DE"/>
                </a:solidFill>
                <a:latin typeface="Unbounded" pitchFamily="34" charset="0"/>
                <a:ea typeface="Unbounded" pitchFamily="34" charset="-122"/>
                <a:cs typeface="Unbounded" pitchFamily="34" charset="-120"/>
              </a:rPr>
              <a:t>Eğitim Seti (Train)</a:t>
            </a:r>
            <a:endParaRPr lang="en-US" sz="1800" dirty="0"/>
          </a:p>
        </p:txBody>
      </p:sp>
      <p:sp>
        <p:nvSpPr>
          <p:cNvPr id="6" name="Text 4"/>
          <p:cNvSpPr/>
          <p:nvPr/>
        </p:nvSpPr>
        <p:spPr>
          <a:xfrm>
            <a:off x="1036677" y="3248858"/>
            <a:ext cx="3787735" cy="318254"/>
          </a:xfrm>
          <a:prstGeom prst="rect">
            <a:avLst/>
          </a:prstGeom>
          <a:noFill/>
          <a:ln/>
        </p:spPr>
        <p:txBody>
          <a:bodyPr wrap="none" lIns="0" tIns="0" rIns="0" bIns="0" rtlCol="0" anchor="t"/>
          <a:lstStyle/>
          <a:p>
            <a:pPr algn="l" indent="0" marL="0">
              <a:lnSpc>
                <a:spcPts val="2500"/>
              </a:lnSpc>
              <a:buNone/>
            </a:pPr>
            <a:r>
              <a:rPr lang="en-US" sz="1550" b="1" dirty="0">
                <a:solidFill>
                  <a:srgbClr val="CAD6DE"/>
                </a:solidFill>
                <a:latin typeface="Cabin" pitchFamily="34" charset="0"/>
                <a:ea typeface="Cabin" pitchFamily="34" charset="-122"/>
                <a:cs typeface="Cabin" pitchFamily="34" charset="-120"/>
              </a:rPr>
              <a:t>1914 görüntü (%70)</a:t>
            </a:r>
            <a:endParaRPr lang="en-US" sz="1550" dirty="0"/>
          </a:p>
        </p:txBody>
      </p:sp>
      <p:sp>
        <p:nvSpPr>
          <p:cNvPr id="7" name="Text 5"/>
          <p:cNvSpPr/>
          <p:nvPr/>
        </p:nvSpPr>
        <p:spPr>
          <a:xfrm>
            <a:off x="1036677" y="3686413"/>
            <a:ext cx="3787735" cy="636508"/>
          </a:xfrm>
          <a:prstGeom prst="rect">
            <a:avLst/>
          </a:prstGeom>
          <a:noFill/>
          <a:ln/>
        </p:spPr>
        <p:txBody>
          <a:bodyPr wrap="square" lIns="0" tIns="0" rIns="0" bIns="0" rtlCol="0" anchor="t"/>
          <a:lstStyle/>
          <a:p>
            <a:pPr algn="l" indent="0" marL="0">
              <a:lnSpc>
                <a:spcPts val="2500"/>
              </a:lnSpc>
              <a:buNone/>
            </a:pPr>
            <a:r>
              <a:rPr lang="en-US" sz="1550" dirty="0">
                <a:solidFill>
                  <a:srgbClr val="CAD6DE"/>
                </a:solidFill>
                <a:latin typeface="Cabin" pitchFamily="34" charset="0"/>
                <a:ea typeface="Cabin" pitchFamily="34" charset="-122"/>
                <a:cs typeface="Cabin" pitchFamily="34" charset="-120"/>
              </a:rPr>
              <a:t>Model parametrelerinin öğrenilmesi için kullanılır</a:t>
            </a:r>
            <a:endParaRPr lang="en-US" sz="1550" dirty="0"/>
          </a:p>
        </p:txBody>
      </p:sp>
      <p:sp>
        <p:nvSpPr>
          <p:cNvPr id="8" name="Shape 6"/>
          <p:cNvSpPr/>
          <p:nvPr/>
        </p:nvSpPr>
        <p:spPr>
          <a:xfrm>
            <a:off x="5222319" y="2638068"/>
            <a:ext cx="4185642" cy="1883807"/>
          </a:xfrm>
          <a:prstGeom prst="roundRect">
            <a:avLst>
              <a:gd name="adj" fmla="val 1584"/>
            </a:avLst>
          </a:prstGeom>
          <a:solidFill>
            <a:srgbClr val="304755"/>
          </a:solidFill>
          <a:ln/>
        </p:spPr>
      </p:sp>
      <p:sp>
        <p:nvSpPr>
          <p:cNvPr id="9" name="Text 7"/>
          <p:cNvSpPr/>
          <p:nvPr/>
        </p:nvSpPr>
        <p:spPr>
          <a:xfrm>
            <a:off x="5421273" y="2837021"/>
            <a:ext cx="3786902" cy="292537"/>
          </a:xfrm>
          <a:prstGeom prst="rect">
            <a:avLst/>
          </a:prstGeom>
          <a:noFill/>
          <a:ln/>
        </p:spPr>
        <p:txBody>
          <a:bodyPr wrap="none" lIns="0" tIns="0" rIns="0" bIns="0" rtlCol="0" anchor="t"/>
          <a:lstStyle/>
          <a:p>
            <a:pPr algn="l" indent="0" marL="0">
              <a:lnSpc>
                <a:spcPts val="2300"/>
              </a:lnSpc>
              <a:buNone/>
            </a:pPr>
            <a:r>
              <a:rPr lang="en-US" sz="1800" dirty="0">
                <a:solidFill>
                  <a:srgbClr val="CAD6DE"/>
                </a:solidFill>
                <a:latin typeface="Unbounded" pitchFamily="34" charset="0"/>
                <a:ea typeface="Unbounded" pitchFamily="34" charset="-122"/>
                <a:cs typeface="Unbounded" pitchFamily="34" charset="-120"/>
              </a:rPr>
              <a:t>Doğrulama Seti (Validation)</a:t>
            </a:r>
            <a:endParaRPr lang="en-US" sz="1800" dirty="0"/>
          </a:p>
        </p:txBody>
      </p:sp>
      <p:sp>
        <p:nvSpPr>
          <p:cNvPr id="10" name="Text 8"/>
          <p:cNvSpPr/>
          <p:nvPr/>
        </p:nvSpPr>
        <p:spPr>
          <a:xfrm>
            <a:off x="5421273" y="3248858"/>
            <a:ext cx="3787735" cy="318254"/>
          </a:xfrm>
          <a:prstGeom prst="rect">
            <a:avLst/>
          </a:prstGeom>
          <a:noFill/>
          <a:ln/>
        </p:spPr>
        <p:txBody>
          <a:bodyPr wrap="none" lIns="0" tIns="0" rIns="0" bIns="0" rtlCol="0" anchor="t"/>
          <a:lstStyle/>
          <a:p>
            <a:pPr algn="l" indent="0" marL="0">
              <a:lnSpc>
                <a:spcPts val="2500"/>
              </a:lnSpc>
              <a:buNone/>
            </a:pPr>
            <a:r>
              <a:rPr lang="en-US" sz="1550" b="1" dirty="0">
                <a:solidFill>
                  <a:srgbClr val="CAD6DE"/>
                </a:solidFill>
                <a:latin typeface="Cabin" pitchFamily="34" charset="0"/>
                <a:ea typeface="Cabin" pitchFamily="34" charset="-122"/>
                <a:cs typeface="Cabin" pitchFamily="34" charset="-120"/>
              </a:rPr>
              <a:t>410 görüntü (%15)</a:t>
            </a:r>
            <a:endParaRPr lang="en-US" sz="1550" dirty="0"/>
          </a:p>
        </p:txBody>
      </p:sp>
      <p:sp>
        <p:nvSpPr>
          <p:cNvPr id="11" name="Text 9"/>
          <p:cNvSpPr/>
          <p:nvPr/>
        </p:nvSpPr>
        <p:spPr>
          <a:xfrm>
            <a:off x="5421273" y="3686413"/>
            <a:ext cx="3787735" cy="636508"/>
          </a:xfrm>
          <a:prstGeom prst="rect">
            <a:avLst/>
          </a:prstGeom>
          <a:noFill/>
          <a:ln/>
        </p:spPr>
        <p:txBody>
          <a:bodyPr wrap="square" lIns="0" tIns="0" rIns="0" bIns="0" rtlCol="0" anchor="t"/>
          <a:lstStyle/>
          <a:p>
            <a:pPr algn="l" indent="0" marL="0">
              <a:lnSpc>
                <a:spcPts val="2500"/>
              </a:lnSpc>
              <a:buNone/>
            </a:pPr>
            <a:r>
              <a:rPr lang="en-US" sz="1550" dirty="0">
                <a:solidFill>
                  <a:srgbClr val="CAD6DE"/>
                </a:solidFill>
                <a:latin typeface="Cabin" pitchFamily="34" charset="0"/>
                <a:ea typeface="Cabin" pitchFamily="34" charset="-122"/>
                <a:cs typeface="Cabin" pitchFamily="34" charset="-120"/>
              </a:rPr>
              <a:t>Hiperparametre ayarı ve early stopping için kullanılır</a:t>
            </a:r>
            <a:endParaRPr lang="en-US" sz="1550" dirty="0"/>
          </a:p>
        </p:txBody>
      </p:sp>
      <p:sp>
        <p:nvSpPr>
          <p:cNvPr id="12" name="Shape 10"/>
          <p:cNvSpPr/>
          <p:nvPr/>
        </p:nvSpPr>
        <p:spPr>
          <a:xfrm>
            <a:off x="9606915" y="2638068"/>
            <a:ext cx="4185642" cy="1883807"/>
          </a:xfrm>
          <a:prstGeom prst="roundRect">
            <a:avLst>
              <a:gd name="adj" fmla="val 1584"/>
            </a:avLst>
          </a:prstGeom>
          <a:solidFill>
            <a:srgbClr val="304755"/>
          </a:solidFill>
          <a:ln/>
        </p:spPr>
      </p:sp>
      <p:sp>
        <p:nvSpPr>
          <p:cNvPr id="13" name="Text 11"/>
          <p:cNvSpPr/>
          <p:nvPr/>
        </p:nvSpPr>
        <p:spPr>
          <a:xfrm>
            <a:off x="9805868" y="2837021"/>
            <a:ext cx="2340888" cy="292537"/>
          </a:xfrm>
          <a:prstGeom prst="rect">
            <a:avLst/>
          </a:prstGeom>
          <a:noFill/>
          <a:ln/>
        </p:spPr>
        <p:txBody>
          <a:bodyPr wrap="none" lIns="0" tIns="0" rIns="0" bIns="0" rtlCol="0" anchor="t"/>
          <a:lstStyle/>
          <a:p>
            <a:pPr algn="l" indent="0" marL="0">
              <a:lnSpc>
                <a:spcPts val="2300"/>
              </a:lnSpc>
              <a:buNone/>
            </a:pPr>
            <a:r>
              <a:rPr lang="en-US" sz="1800" dirty="0">
                <a:solidFill>
                  <a:srgbClr val="CAD6DE"/>
                </a:solidFill>
                <a:latin typeface="Unbounded" pitchFamily="34" charset="0"/>
                <a:ea typeface="Unbounded" pitchFamily="34" charset="-122"/>
                <a:cs typeface="Unbounded" pitchFamily="34" charset="-120"/>
              </a:rPr>
              <a:t>Test Seti (Test)</a:t>
            </a:r>
            <a:endParaRPr lang="en-US" sz="1800" dirty="0"/>
          </a:p>
        </p:txBody>
      </p:sp>
      <p:sp>
        <p:nvSpPr>
          <p:cNvPr id="14" name="Text 12"/>
          <p:cNvSpPr/>
          <p:nvPr/>
        </p:nvSpPr>
        <p:spPr>
          <a:xfrm>
            <a:off x="9805868" y="3248858"/>
            <a:ext cx="3787735" cy="318254"/>
          </a:xfrm>
          <a:prstGeom prst="rect">
            <a:avLst/>
          </a:prstGeom>
          <a:noFill/>
          <a:ln/>
        </p:spPr>
        <p:txBody>
          <a:bodyPr wrap="none" lIns="0" tIns="0" rIns="0" bIns="0" rtlCol="0" anchor="t"/>
          <a:lstStyle/>
          <a:p>
            <a:pPr algn="l" indent="0" marL="0">
              <a:lnSpc>
                <a:spcPts val="2500"/>
              </a:lnSpc>
              <a:buNone/>
            </a:pPr>
            <a:r>
              <a:rPr lang="en-US" sz="1550" b="1" dirty="0">
                <a:solidFill>
                  <a:srgbClr val="CAD6DE"/>
                </a:solidFill>
                <a:latin typeface="Cabin" pitchFamily="34" charset="0"/>
                <a:ea typeface="Cabin" pitchFamily="34" charset="-122"/>
                <a:cs typeface="Cabin" pitchFamily="34" charset="-120"/>
              </a:rPr>
              <a:t>411 görüntü (%15)</a:t>
            </a:r>
            <a:endParaRPr lang="en-US" sz="1550" dirty="0"/>
          </a:p>
        </p:txBody>
      </p:sp>
      <p:sp>
        <p:nvSpPr>
          <p:cNvPr id="15" name="Text 13"/>
          <p:cNvSpPr/>
          <p:nvPr/>
        </p:nvSpPr>
        <p:spPr>
          <a:xfrm>
            <a:off x="9805868" y="3686413"/>
            <a:ext cx="3787735" cy="636508"/>
          </a:xfrm>
          <a:prstGeom prst="rect">
            <a:avLst/>
          </a:prstGeom>
          <a:noFill/>
          <a:ln/>
        </p:spPr>
        <p:txBody>
          <a:bodyPr wrap="square" lIns="0" tIns="0" rIns="0" bIns="0" rtlCol="0" anchor="t"/>
          <a:lstStyle/>
          <a:p>
            <a:pPr algn="l" indent="0" marL="0">
              <a:lnSpc>
                <a:spcPts val="2500"/>
              </a:lnSpc>
              <a:buNone/>
            </a:pPr>
            <a:r>
              <a:rPr lang="en-US" sz="1550" dirty="0">
                <a:solidFill>
                  <a:srgbClr val="CAD6DE"/>
                </a:solidFill>
                <a:latin typeface="Cabin" pitchFamily="34" charset="0"/>
                <a:ea typeface="Cabin" pitchFamily="34" charset="-122"/>
                <a:cs typeface="Cabin" pitchFamily="34" charset="-120"/>
              </a:rPr>
              <a:t>Nihai performans değerlendirmesi için kullanılır</a:t>
            </a:r>
            <a:endParaRPr lang="en-US" sz="1550" dirty="0"/>
          </a:p>
        </p:txBody>
      </p:sp>
      <p:sp>
        <p:nvSpPr>
          <p:cNvPr id="16" name="Text 14"/>
          <p:cNvSpPr/>
          <p:nvPr/>
        </p:nvSpPr>
        <p:spPr>
          <a:xfrm>
            <a:off x="837724" y="4820245"/>
            <a:ext cx="3818811" cy="292537"/>
          </a:xfrm>
          <a:prstGeom prst="rect">
            <a:avLst/>
          </a:prstGeom>
          <a:noFill/>
          <a:ln/>
        </p:spPr>
        <p:txBody>
          <a:bodyPr wrap="none" lIns="0" tIns="0" rIns="0" bIns="0" rtlCol="0" anchor="t"/>
          <a:lstStyle/>
          <a:p>
            <a:pPr algn="l" indent="0" marL="0">
              <a:lnSpc>
                <a:spcPts val="2300"/>
              </a:lnSpc>
              <a:buNone/>
            </a:pPr>
            <a:r>
              <a:rPr lang="en-US" sz="1800" dirty="0">
                <a:solidFill>
                  <a:srgbClr val="FFFFFF"/>
                </a:solidFill>
                <a:latin typeface="Unbounded" pitchFamily="34" charset="0"/>
                <a:ea typeface="Unbounded" pitchFamily="34" charset="-122"/>
                <a:cs typeface="Unbounded" pitchFamily="34" charset="-120"/>
              </a:rPr>
              <a:t>Neden Bu Yaklaşım Önemli?</a:t>
            </a:r>
            <a:endParaRPr lang="en-US" sz="1800" dirty="0"/>
          </a:p>
        </p:txBody>
      </p:sp>
      <p:sp>
        <p:nvSpPr>
          <p:cNvPr id="17" name="Text 15"/>
          <p:cNvSpPr/>
          <p:nvPr/>
        </p:nvSpPr>
        <p:spPr>
          <a:xfrm>
            <a:off x="837724" y="5411152"/>
            <a:ext cx="12954952" cy="318254"/>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AD6DE"/>
                </a:solidFill>
                <a:latin typeface="Cabin" pitchFamily="34" charset="0"/>
                <a:ea typeface="Cabin" pitchFamily="34" charset="-122"/>
                <a:cs typeface="Cabin" pitchFamily="34" charset="-120"/>
              </a:rPr>
              <a:t>Test seti eğitim sürecine hiç karışmaz</a:t>
            </a:r>
            <a:endParaRPr lang="en-US" sz="1550" dirty="0"/>
          </a:p>
        </p:txBody>
      </p:sp>
      <p:sp>
        <p:nvSpPr>
          <p:cNvPr id="18" name="Text 16"/>
          <p:cNvSpPr/>
          <p:nvPr/>
        </p:nvSpPr>
        <p:spPr>
          <a:xfrm>
            <a:off x="837724" y="5798939"/>
            <a:ext cx="12954952" cy="318254"/>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AD6DE"/>
                </a:solidFill>
                <a:latin typeface="Cabin" pitchFamily="34" charset="0"/>
                <a:ea typeface="Cabin" pitchFamily="34" charset="-122"/>
                <a:cs typeface="Cabin" pitchFamily="34" charset="-120"/>
              </a:rPr>
              <a:t>Model seçimi validation setinde yapılır</a:t>
            </a:r>
            <a:endParaRPr lang="en-US" sz="1550" dirty="0"/>
          </a:p>
        </p:txBody>
      </p:sp>
      <p:sp>
        <p:nvSpPr>
          <p:cNvPr id="19" name="Text 17"/>
          <p:cNvSpPr/>
          <p:nvPr/>
        </p:nvSpPr>
        <p:spPr>
          <a:xfrm>
            <a:off x="837724" y="6186726"/>
            <a:ext cx="12954952" cy="318254"/>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AD6DE"/>
                </a:solidFill>
                <a:latin typeface="Cabin" pitchFamily="34" charset="0"/>
                <a:ea typeface="Cabin" pitchFamily="34" charset="-122"/>
                <a:cs typeface="Cabin" pitchFamily="34" charset="-120"/>
              </a:rPr>
              <a:t>Sonuçlar daha güvenilir ve genellenebilir olur</a:t>
            </a:r>
            <a:endParaRPr lang="en-US" sz="1550" dirty="0"/>
          </a:p>
        </p:txBody>
      </p:sp>
      <p:sp>
        <p:nvSpPr>
          <p:cNvPr id="20" name="Text 18"/>
          <p:cNvSpPr/>
          <p:nvPr/>
        </p:nvSpPr>
        <p:spPr>
          <a:xfrm>
            <a:off x="837724" y="6574512"/>
            <a:ext cx="12954952" cy="318254"/>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AD6DE"/>
                </a:solidFill>
                <a:latin typeface="Cabin" pitchFamily="34" charset="0"/>
                <a:ea typeface="Cabin" pitchFamily="34" charset="-122"/>
                <a:cs typeface="Cabin" pitchFamily="34" charset="-120"/>
              </a:rPr>
              <a:t>Overfitting riski minimize edilir</a:t>
            </a:r>
            <a:endParaRPr lang="en-US" sz="1550" dirty="0"/>
          </a:p>
        </p:txBody>
      </p:sp>
      <p:sp>
        <p:nvSpPr>
          <p:cNvPr id="21" name="Text 19"/>
          <p:cNvSpPr/>
          <p:nvPr/>
        </p:nvSpPr>
        <p:spPr>
          <a:xfrm>
            <a:off x="837724" y="7116604"/>
            <a:ext cx="12954952" cy="318254"/>
          </a:xfrm>
          <a:prstGeom prst="rect">
            <a:avLst/>
          </a:prstGeom>
          <a:noFill/>
          <a:ln/>
        </p:spPr>
        <p:txBody>
          <a:bodyPr wrap="none" lIns="0" tIns="0" rIns="0" bIns="0" rtlCol="0" anchor="t"/>
          <a:lstStyle/>
          <a:p>
            <a:pPr algn="l" indent="0" marL="0">
              <a:lnSpc>
                <a:spcPts val="2500"/>
              </a:lnSpc>
              <a:buNone/>
            </a:pPr>
            <a:r>
              <a:rPr lang="en-US" sz="1550" dirty="0">
                <a:solidFill>
                  <a:srgbClr val="CAD6DE"/>
                </a:solidFill>
                <a:latin typeface="Cabin" pitchFamily="34" charset="0"/>
                <a:ea typeface="Cabin" pitchFamily="34" charset="-122"/>
                <a:cs typeface="Cabin" pitchFamily="34" charset="-120"/>
              </a:rPr>
              <a:t>Her üç alt kümede de hasarlı bina oranı yaklaşık %45.2 olarak korunmuştur, bu da dengeli bir değerlendirme sağlamaktadır.</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6176" y="574953"/>
            <a:ext cx="4986814" cy="553403"/>
          </a:xfrm>
          <a:prstGeom prst="rect">
            <a:avLst/>
          </a:prstGeom>
          <a:noFill/>
          <a:ln/>
        </p:spPr>
        <p:txBody>
          <a:bodyPr wrap="none" lIns="0" tIns="0" rIns="0" bIns="0" rtlCol="0" anchor="t"/>
          <a:lstStyle/>
          <a:p>
            <a:pPr algn="l" indent="0" marL="0">
              <a:lnSpc>
                <a:spcPts val="4350"/>
              </a:lnSpc>
              <a:buNone/>
            </a:pPr>
            <a:r>
              <a:rPr lang="en-US" sz="3450" dirty="0">
                <a:solidFill>
                  <a:srgbClr val="FFFFFF"/>
                </a:solidFill>
                <a:latin typeface="Unbounded" pitchFamily="34" charset="0"/>
                <a:ea typeface="Unbounded" pitchFamily="34" charset="-122"/>
                <a:cs typeface="Unbounded" pitchFamily="34" charset="-120"/>
              </a:rPr>
              <a:t>Genel Yöntem Akışı</a:t>
            </a:r>
            <a:endParaRPr lang="en-US" sz="3450" dirty="0"/>
          </a:p>
        </p:txBody>
      </p:sp>
      <p:sp>
        <p:nvSpPr>
          <p:cNvPr id="3" name="Text 1"/>
          <p:cNvSpPr/>
          <p:nvPr/>
        </p:nvSpPr>
        <p:spPr>
          <a:xfrm>
            <a:off x="836176" y="1504593"/>
            <a:ext cx="12958048" cy="300990"/>
          </a:xfrm>
          <a:prstGeom prst="rect">
            <a:avLst/>
          </a:prstGeom>
          <a:noFill/>
          <a:ln/>
        </p:spPr>
        <p:txBody>
          <a:bodyPr wrap="none" lIns="0" tIns="0" rIns="0" bIns="0" rtlCol="0" anchor="t"/>
          <a:lstStyle/>
          <a:p>
            <a:pPr algn="l" indent="0" marL="0">
              <a:lnSpc>
                <a:spcPts val="2350"/>
              </a:lnSpc>
              <a:buNone/>
            </a:pPr>
            <a:r>
              <a:rPr lang="en-US" sz="1450" dirty="0">
                <a:solidFill>
                  <a:srgbClr val="CAD6DE"/>
                </a:solidFill>
                <a:latin typeface="Cabin" pitchFamily="34" charset="0"/>
                <a:ea typeface="Cabin" pitchFamily="34" charset="-122"/>
                <a:cs typeface="Cabin" pitchFamily="34" charset="-120"/>
              </a:rPr>
              <a:t>Çalışmamızda sistematik bir pipeline izlenmiştir. Her aşama dikkatle tasarlanmış ve standardize edilmiştir.</a:t>
            </a:r>
            <a:endParaRPr lang="en-US" sz="1450" dirty="0"/>
          </a:p>
        </p:txBody>
      </p:sp>
      <p:sp>
        <p:nvSpPr>
          <p:cNvPr id="4" name="Text 2"/>
          <p:cNvSpPr/>
          <p:nvPr/>
        </p:nvSpPr>
        <p:spPr>
          <a:xfrm>
            <a:off x="836176" y="2017157"/>
            <a:ext cx="188119" cy="235148"/>
          </a:xfrm>
          <a:prstGeom prst="rect">
            <a:avLst/>
          </a:prstGeom>
          <a:noFill/>
          <a:ln/>
        </p:spPr>
        <p:txBody>
          <a:bodyPr wrap="none" lIns="0" tIns="0" rIns="0" bIns="0" rtlCol="0" anchor="t"/>
          <a:lstStyle/>
          <a:p>
            <a:pPr algn="l" indent="0" marL="0">
              <a:lnSpc>
                <a:spcPts val="2350"/>
              </a:lnSpc>
              <a:buNone/>
            </a:pPr>
            <a:r>
              <a:rPr lang="en-US" sz="1450" dirty="0">
                <a:solidFill>
                  <a:srgbClr val="CAD6DE"/>
                </a:solidFill>
                <a:latin typeface="Unbounded Light" pitchFamily="34" charset="0"/>
                <a:ea typeface="Unbounded Light" pitchFamily="34" charset="-122"/>
                <a:cs typeface="Unbounded Light" pitchFamily="34" charset="-120"/>
              </a:rPr>
              <a:t>01</a:t>
            </a:r>
            <a:endParaRPr lang="en-US" sz="1450" dirty="0"/>
          </a:p>
        </p:txBody>
      </p:sp>
      <p:sp>
        <p:nvSpPr>
          <p:cNvPr id="5" name="Shape 3"/>
          <p:cNvSpPr/>
          <p:nvPr/>
        </p:nvSpPr>
        <p:spPr>
          <a:xfrm>
            <a:off x="836176" y="2314099"/>
            <a:ext cx="6384965" cy="22860"/>
          </a:xfrm>
          <a:prstGeom prst="rect">
            <a:avLst/>
          </a:prstGeom>
          <a:solidFill>
            <a:srgbClr val="0A988B"/>
          </a:solidFill>
          <a:ln/>
        </p:spPr>
      </p:sp>
      <p:sp>
        <p:nvSpPr>
          <p:cNvPr id="6" name="Text 4"/>
          <p:cNvSpPr/>
          <p:nvPr/>
        </p:nvSpPr>
        <p:spPr>
          <a:xfrm>
            <a:off x="836176" y="2453878"/>
            <a:ext cx="4060269" cy="276582"/>
          </a:xfrm>
          <a:prstGeom prst="rect">
            <a:avLst/>
          </a:prstGeom>
          <a:noFill/>
          <a:ln/>
        </p:spPr>
        <p:txBody>
          <a:bodyPr wrap="none" lIns="0" tIns="0" rIns="0" bIns="0" rtlCol="0" anchor="t"/>
          <a:lstStyle/>
          <a:p>
            <a:pPr algn="l" indent="0" marL="0">
              <a:lnSpc>
                <a:spcPts val="2150"/>
              </a:lnSpc>
              <a:buNone/>
            </a:pPr>
            <a:r>
              <a:rPr lang="en-US" sz="1700" dirty="0">
                <a:solidFill>
                  <a:srgbClr val="CAD6DE"/>
                </a:solidFill>
                <a:latin typeface="Unbounded" pitchFamily="34" charset="0"/>
                <a:ea typeface="Unbounded" pitchFamily="34" charset="-122"/>
                <a:cs typeface="Unbounded" pitchFamily="34" charset="-120"/>
              </a:rPr>
              <a:t>Veri Yükleme ve Normalizasyon</a:t>
            </a:r>
            <a:endParaRPr lang="en-US" sz="1700" dirty="0"/>
          </a:p>
        </p:txBody>
      </p:sp>
      <p:sp>
        <p:nvSpPr>
          <p:cNvPr id="7" name="Text 5"/>
          <p:cNvSpPr/>
          <p:nvPr/>
        </p:nvSpPr>
        <p:spPr>
          <a:xfrm>
            <a:off x="836176" y="2843332"/>
            <a:ext cx="6384965" cy="300990"/>
          </a:xfrm>
          <a:prstGeom prst="rect">
            <a:avLst/>
          </a:prstGeom>
          <a:noFill/>
          <a:ln/>
        </p:spPr>
        <p:txBody>
          <a:bodyPr wrap="none" lIns="0" tIns="0" rIns="0" bIns="0" rtlCol="0" anchor="t"/>
          <a:lstStyle/>
          <a:p>
            <a:pPr algn="l" indent="0" marL="0">
              <a:lnSpc>
                <a:spcPts val="2350"/>
              </a:lnSpc>
              <a:buNone/>
            </a:pPr>
            <a:r>
              <a:rPr lang="en-US" sz="1450" dirty="0">
                <a:solidFill>
                  <a:srgbClr val="CAD6DE"/>
                </a:solidFill>
                <a:latin typeface="Cabin" pitchFamily="34" charset="0"/>
                <a:ea typeface="Cabin" pitchFamily="34" charset="-122"/>
                <a:cs typeface="Cabin" pitchFamily="34" charset="-120"/>
              </a:rPr>
              <a:t>Görüntüleri yükle ve ImageNet istatistiklerine göre normalize et</a:t>
            </a:r>
            <a:endParaRPr lang="en-US" sz="1450" dirty="0"/>
          </a:p>
        </p:txBody>
      </p:sp>
      <p:sp>
        <p:nvSpPr>
          <p:cNvPr id="8" name="Text 6"/>
          <p:cNvSpPr/>
          <p:nvPr/>
        </p:nvSpPr>
        <p:spPr>
          <a:xfrm>
            <a:off x="7409259" y="2017157"/>
            <a:ext cx="188119" cy="235148"/>
          </a:xfrm>
          <a:prstGeom prst="rect">
            <a:avLst/>
          </a:prstGeom>
          <a:noFill/>
          <a:ln/>
        </p:spPr>
        <p:txBody>
          <a:bodyPr wrap="none" lIns="0" tIns="0" rIns="0" bIns="0" rtlCol="0" anchor="t"/>
          <a:lstStyle/>
          <a:p>
            <a:pPr algn="l" indent="0" marL="0">
              <a:lnSpc>
                <a:spcPts val="2350"/>
              </a:lnSpc>
              <a:buNone/>
            </a:pPr>
            <a:r>
              <a:rPr lang="en-US" sz="1450" dirty="0">
                <a:solidFill>
                  <a:srgbClr val="CAD6DE"/>
                </a:solidFill>
                <a:latin typeface="Unbounded Light" pitchFamily="34" charset="0"/>
                <a:ea typeface="Unbounded Light" pitchFamily="34" charset="-122"/>
                <a:cs typeface="Unbounded Light" pitchFamily="34" charset="-120"/>
              </a:rPr>
              <a:t>02</a:t>
            </a:r>
            <a:endParaRPr lang="en-US" sz="1450" dirty="0"/>
          </a:p>
        </p:txBody>
      </p:sp>
      <p:sp>
        <p:nvSpPr>
          <p:cNvPr id="9" name="Shape 7"/>
          <p:cNvSpPr/>
          <p:nvPr/>
        </p:nvSpPr>
        <p:spPr>
          <a:xfrm>
            <a:off x="7409259" y="2314099"/>
            <a:ext cx="6384965" cy="22860"/>
          </a:xfrm>
          <a:prstGeom prst="rect">
            <a:avLst/>
          </a:prstGeom>
          <a:solidFill>
            <a:srgbClr val="0A988B"/>
          </a:solidFill>
          <a:ln/>
        </p:spPr>
      </p:sp>
      <p:sp>
        <p:nvSpPr>
          <p:cNvPr id="10" name="Text 8"/>
          <p:cNvSpPr/>
          <p:nvPr/>
        </p:nvSpPr>
        <p:spPr>
          <a:xfrm>
            <a:off x="7409259" y="2453878"/>
            <a:ext cx="2213610" cy="276582"/>
          </a:xfrm>
          <a:prstGeom prst="rect">
            <a:avLst/>
          </a:prstGeom>
          <a:noFill/>
          <a:ln/>
        </p:spPr>
        <p:txBody>
          <a:bodyPr wrap="none" lIns="0" tIns="0" rIns="0" bIns="0" rtlCol="0" anchor="t"/>
          <a:lstStyle/>
          <a:p>
            <a:pPr algn="l" indent="0" marL="0">
              <a:lnSpc>
                <a:spcPts val="2150"/>
              </a:lnSpc>
              <a:buNone/>
            </a:pPr>
            <a:r>
              <a:rPr lang="en-US" sz="1700" dirty="0">
                <a:solidFill>
                  <a:srgbClr val="CAD6DE"/>
                </a:solidFill>
                <a:latin typeface="Unbounded" pitchFamily="34" charset="0"/>
                <a:ea typeface="Unbounded" pitchFamily="34" charset="-122"/>
                <a:cs typeface="Unbounded" pitchFamily="34" charset="-120"/>
              </a:rPr>
              <a:t>Veri Artırma</a:t>
            </a:r>
            <a:endParaRPr lang="en-US" sz="1700" dirty="0"/>
          </a:p>
        </p:txBody>
      </p:sp>
      <p:sp>
        <p:nvSpPr>
          <p:cNvPr id="11" name="Text 9"/>
          <p:cNvSpPr/>
          <p:nvPr/>
        </p:nvSpPr>
        <p:spPr>
          <a:xfrm>
            <a:off x="7409259" y="2843332"/>
            <a:ext cx="6384965" cy="300990"/>
          </a:xfrm>
          <a:prstGeom prst="rect">
            <a:avLst/>
          </a:prstGeom>
          <a:noFill/>
          <a:ln/>
        </p:spPr>
        <p:txBody>
          <a:bodyPr wrap="none" lIns="0" tIns="0" rIns="0" bIns="0" rtlCol="0" anchor="t"/>
          <a:lstStyle/>
          <a:p>
            <a:pPr algn="l" indent="0" marL="0">
              <a:lnSpc>
                <a:spcPts val="2350"/>
              </a:lnSpc>
              <a:buNone/>
            </a:pPr>
            <a:r>
              <a:rPr lang="en-US" sz="1450" dirty="0">
                <a:solidFill>
                  <a:srgbClr val="CAD6DE"/>
                </a:solidFill>
                <a:latin typeface="Cabin" pitchFamily="34" charset="0"/>
                <a:ea typeface="Cabin" pitchFamily="34" charset="-122"/>
                <a:cs typeface="Cabin" pitchFamily="34" charset="-120"/>
              </a:rPr>
              <a:t>Eğitim seti için augmentation teknikleri uygula</a:t>
            </a:r>
            <a:endParaRPr lang="en-US" sz="1450" dirty="0"/>
          </a:p>
        </p:txBody>
      </p:sp>
      <p:sp>
        <p:nvSpPr>
          <p:cNvPr id="12" name="Text 10"/>
          <p:cNvSpPr/>
          <p:nvPr/>
        </p:nvSpPr>
        <p:spPr>
          <a:xfrm>
            <a:off x="836176" y="3473529"/>
            <a:ext cx="188119" cy="235148"/>
          </a:xfrm>
          <a:prstGeom prst="rect">
            <a:avLst/>
          </a:prstGeom>
          <a:noFill/>
          <a:ln/>
        </p:spPr>
        <p:txBody>
          <a:bodyPr wrap="none" lIns="0" tIns="0" rIns="0" bIns="0" rtlCol="0" anchor="t"/>
          <a:lstStyle/>
          <a:p>
            <a:pPr algn="l" indent="0" marL="0">
              <a:lnSpc>
                <a:spcPts val="2350"/>
              </a:lnSpc>
              <a:buNone/>
            </a:pPr>
            <a:r>
              <a:rPr lang="en-US" sz="1450" dirty="0">
                <a:solidFill>
                  <a:srgbClr val="CAD6DE"/>
                </a:solidFill>
                <a:latin typeface="Unbounded Light" pitchFamily="34" charset="0"/>
                <a:ea typeface="Unbounded Light" pitchFamily="34" charset="-122"/>
                <a:cs typeface="Unbounded Light" pitchFamily="34" charset="-120"/>
              </a:rPr>
              <a:t>03</a:t>
            </a:r>
            <a:endParaRPr lang="en-US" sz="1450" dirty="0"/>
          </a:p>
        </p:txBody>
      </p:sp>
      <p:sp>
        <p:nvSpPr>
          <p:cNvPr id="13" name="Shape 11"/>
          <p:cNvSpPr/>
          <p:nvPr/>
        </p:nvSpPr>
        <p:spPr>
          <a:xfrm>
            <a:off x="836176" y="3770471"/>
            <a:ext cx="6384965" cy="22860"/>
          </a:xfrm>
          <a:prstGeom prst="rect">
            <a:avLst/>
          </a:prstGeom>
          <a:solidFill>
            <a:srgbClr val="0A988B"/>
          </a:solidFill>
          <a:ln/>
        </p:spPr>
      </p:sp>
      <p:sp>
        <p:nvSpPr>
          <p:cNvPr id="14" name="Text 12"/>
          <p:cNvSpPr/>
          <p:nvPr/>
        </p:nvSpPr>
        <p:spPr>
          <a:xfrm>
            <a:off x="836176" y="3910251"/>
            <a:ext cx="2213610" cy="276582"/>
          </a:xfrm>
          <a:prstGeom prst="rect">
            <a:avLst/>
          </a:prstGeom>
          <a:noFill/>
          <a:ln/>
        </p:spPr>
        <p:txBody>
          <a:bodyPr wrap="none" lIns="0" tIns="0" rIns="0" bIns="0" rtlCol="0" anchor="t"/>
          <a:lstStyle/>
          <a:p>
            <a:pPr algn="l" indent="0" marL="0">
              <a:lnSpc>
                <a:spcPts val="2150"/>
              </a:lnSpc>
              <a:buNone/>
            </a:pPr>
            <a:r>
              <a:rPr lang="en-US" sz="1700" dirty="0">
                <a:solidFill>
                  <a:srgbClr val="CAD6DE"/>
                </a:solidFill>
                <a:latin typeface="Unbounded" pitchFamily="34" charset="0"/>
                <a:ea typeface="Unbounded" pitchFamily="34" charset="-122"/>
                <a:cs typeface="Unbounded" pitchFamily="34" charset="-120"/>
              </a:rPr>
              <a:t>Model Seçimi</a:t>
            </a:r>
            <a:endParaRPr lang="en-US" sz="1700" dirty="0"/>
          </a:p>
        </p:txBody>
      </p:sp>
      <p:sp>
        <p:nvSpPr>
          <p:cNvPr id="15" name="Text 13"/>
          <p:cNvSpPr/>
          <p:nvPr/>
        </p:nvSpPr>
        <p:spPr>
          <a:xfrm>
            <a:off x="836176" y="4299704"/>
            <a:ext cx="6384965" cy="300990"/>
          </a:xfrm>
          <a:prstGeom prst="rect">
            <a:avLst/>
          </a:prstGeom>
          <a:noFill/>
          <a:ln/>
        </p:spPr>
        <p:txBody>
          <a:bodyPr wrap="none" lIns="0" tIns="0" rIns="0" bIns="0" rtlCol="0" anchor="t"/>
          <a:lstStyle/>
          <a:p>
            <a:pPr algn="l" indent="0" marL="0">
              <a:lnSpc>
                <a:spcPts val="2350"/>
              </a:lnSpc>
              <a:buNone/>
            </a:pPr>
            <a:r>
              <a:rPr lang="en-US" sz="1450" dirty="0">
                <a:solidFill>
                  <a:srgbClr val="CAD6DE"/>
                </a:solidFill>
                <a:latin typeface="Cabin" pitchFamily="34" charset="0"/>
                <a:ea typeface="Cabin" pitchFamily="34" charset="-122"/>
                <a:cs typeface="Cabin" pitchFamily="34" charset="-120"/>
              </a:rPr>
              <a:t>Pre-trained CNN veya Transformer modelini seç</a:t>
            </a:r>
            <a:endParaRPr lang="en-US" sz="1450" dirty="0"/>
          </a:p>
        </p:txBody>
      </p:sp>
      <p:sp>
        <p:nvSpPr>
          <p:cNvPr id="16" name="Text 14"/>
          <p:cNvSpPr/>
          <p:nvPr/>
        </p:nvSpPr>
        <p:spPr>
          <a:xfrm>
            <a:off x="7409259" y="3473529"/>
            <a:ext cx="188119" cy="235148"/>
          </a:xfrm>
          <a:prstGeom prst="rect">
            <a:avLst/>
          </a:prstGeom>
          <a:noFill/>
          <a:ln/>
        </p:spPr>
        <p:txBody>
          <a:bodyPr wrap="none" lIns="0" tIns="0" rIns="0" bIns="0" rtlCol="0" anchor="t"/>
          <a:lstStyle/>
          <a:p>
            <a:pPr algn="l" indent="0" marL="0">
              <a:lnSpc>
                <a:spcPts val="2350"/>
              </a:lnSpc>
              <a:buNone/>
            </a:pPr>
            <a:r>
              <a:rPr lang="en-US" sz="1450" dirty="0">
                <a:solidFill>
                  <a:srgbClr val="CAD6DE"/>
                </a:solidFill>
                <a:latin typeface="Unbounded Light" pitchFamily="34" charset="0"/>
                <a:ea typeface="Unbounded Light" pitchFamily="34" charset="-122"/>
                <a:cs typeface="Unbounded Light" pitchFamily="34" charset="-120"/>
              </a:rPr>
              <a:t>04</a:t>
            </a:r>
            <a:endParaRPr lang="en-US" sz="1450" dirty="0"/>
          </a:p>
        </p:txBody>
      </p:sp>
      <p:sp>
        <p:nvSpPr>
          <p:cNvPr id="17" name="Shape 15"/>
          <p:cNvSpPr/>
          <p:nvPr/>
        </p:nvSpPr>
        <p:spPr>
          <a:xfrm>
            <a:off x="7409259" y="3770471"/>
            <a:ext cx="6384965" cy="22860"/>
          </a:xfrm>
          <a:prstGeom prst="rect">
            <a:avLst/>
          </a:prstGeom>
          <a:solidFill>
            <a:srgbClr val="0A988B"/>
          </a:solidFill>
          <a:ln/>
        </p:spPr>
      </p:sp>
      <p:sp>
        <p:nvSpPr>
          <p:cNvPr id="18" name="Text 16"/>
          <p:cNvSpPr/>
          <p:nvPr/>
        </p:nvSpPr>
        <p:spPr>
          <a:xfrm>
            <a:off x="7409259" y="3910251"/>
            <a:ext cx="2213610" cy="276582"/>
          </a:xfrm>
          <a:prstGeom prst="rect">
            <a:avLst/>
          </a:prstGeom>
          <a:noFill/>
          <a:ln/>
        </p:spPr>
        <p:txBody>
          <a:bodyPr wrap="none" lIns="0" tIns="0" rIns="0" bIns="0" rtlCol="0" anchor="t"/>
          <a:lstStyle/>
          <a:p>
            <a:pPr algn="l" indent="0" marL="0">
              <a:lnSpc>
                <a:spcPts val="2150"/>
              </a:lnSpc>
              <a:buNone/>
            </a:pPr>
            <a:r>
              <a:rPr lang="en-US" sz="1700" dirty="0">
                <a:solidFill>
                  <a:srgbClr val="CAD6DE"/>
                </a:solidFill>
                <a:latin typeface="Unbounded" pitchFamily="34" charset="0"/>
                <a:ea typeface="Unbounded" pitchFamily="34" charset="-122"/>
                <a:cs typeface="Unbounded" pitchFamily="34" charset="-120"/>
              </a:rPr>
              <a:t>Frozen Training</a:t>
            </a:r>
            <a:endParaRPr lang="en-US" sz="1700" dirty="0"/>
          </a:p>
        </p:txBody>
      </p:sp>
      <p:sp>
        <p:nvSpPr>
          <p:cNvPr id="19" name="Text 17"/>
          <p:cNvSpPr/>
          <p:nvPr/>
        </p:nvSpPr>
        <p:spPr>
          <a:xfrm>
            <a:off x="7409259" y="4299704"/>
            <a:ext cx="6384965" cy="300990"/>
          </a:xfrm>
          <a:prstGeom prst="rect">
            <a:avLst/>
          </a:prstGeom>
          <a:noFill/>
          <a:ln/>
        </p:spPr>
        <p:txBody>
          <a:bodyPr wrap="none" lIns="0" tIns="0" rIns="0" bIns="0" rtlCol="0" anchor="t"/>
          <a:lstStyle/>
          <a:p>
            <a:pPr algn="l" indent="0" marL="0">
              <a:lnSpc>
                <a:spcPts val="2350"/>
              </a:lnSpc>
              <a:buNone/>
            </a:pPr>
            <a:r>
              <a:rPr lang="en-US" sz="1450" dirty="0">
                <a:solidFill>
                  <a:srgbClr val="CAD6DE"/>
                </a:solidFill>
                <a:latin typeface="Cabin" pitchFamily="34" charset="0"/>
                <a:ea typeface="Cabin" pitchFamily="34" charset="-122"/>
                <a:cs typeface="Cabin" pitchFamily="34" charset="-120"/>
              </a:rPr>
              <a:t>Backbone dondurularak sadece sınıflandırma katmanı eğitilir</a:t>
            </a:r>
            <a:endParaRPr lang="en-US" sz="1450" dirty="0"/>
          </a:p>
        </p:txBody>
      </p:sp>
      <p:sp>
        <p:nvSpPr>
          <p:cNvPr id="20" name="Text 18"/>
          <p:cNvSpPr/>
          <p:nvPr/>
        </p:nvSpPr>
        <p:spPr>
          <a:xfrm>
            <a:off x="836176" y="4929902"/>
            <a:ext cx="188119" cy="235148"/>
          </a:xfrm>
          <a:prstGeom prst="rect">
            <a:avLst/>
          </a:prstGeom>
          <a:noFill/>
          <a:ln/>
        </p:spPr>
        <p:txBody>
          <a:bodyPr wrap="none" lIns="0" tIns="0" rIns="0" bIns="0" rtlCol="0" anchor="t"/>
          <a:lstStyle/>
          <a:p>
            <a:pPr algn="l" indent="0" marL="0">
              <a:lnSpc>
                <a:spcPts val="2350"/>
              </a:lnSpc>
              <a:buNone/>
            </a:pPr>
            <a:r>
              <a:rPr lang="en-US" sz="1450" dirty="0">
                <a:solidFill>
                  <a:srgbClr val="CAD6DE"/>
                </a:solidFill>
                <a:latin typeface="Unbounded Light" pitchFamily="34" charset="0"/>
                <a:ea typeface="Unbounded Light" pitchFamily="34" charset="-122"/>
                <a:cs typeface="Unbounded Light" pitchFamily="34" charset="-120"/>
              </a:rPr>
              <a:t>05</a:t>
            </a:r>
            <a:endParaRPr lang="en-US" sz="1450" dirty="0"/>
          </a:p>
        </p:txBody>
      </p:sp>
      <p:sp>
        <p:nvSpPr>
          <p:cNvPr id="21" name="Shape 19"/>
          <p:cNvSpPr/>
          <p:nvPr/>
        </p:nvSpPr>
        <p:spPr>
          <a:xfrm>
            <a:off x="836176" y="5226844"/>
            <a:ext cx="6384965" cy="22860"/>
          </a:xfrm>
          <a:prstGeom prst="rect">
            <a:avLst/>
          </a:prstGeom>
          <a:solidFill>
            <a:srgbClr val="0A988B"/>
          </a:solidFill>
          <a:ln/>
        </p:spPr>
      </p:sp>
      <p:sp>
        <p:nvSpPr>
          <p:cNvPr id="22" name="Text 20"/>
          <p:cNvSpPr/>
          <p:nvPr/>
        </p:nvSpPr>
        <p:spPr>
          <a:xfrm>
            <a:off x="836176" y="5366623"/>
            <a:ext cx="2213610" cy="276582"/>
          </a:xfrm>
          <a:prstGeom prst="rect">
            <a:avLst/>
          </a:prstGeom>
          <a:noFill/>
          <a:ln/>
        </p:spPr>
        <p:txBody>
          <a:bodyPr wrap="none" lIns="0" tIns="0" rIns="0" bIns="0" rtlCol="0" anchor="t"/>
          <a:lstStyle/>
          <a:p>
            <a:pPr algn="l" indent="0" marL="0">
              <a:lnSpc>
                <a:spcPts val="2150"/>
              </a:lnSpc>
              <a:buNone/>
            </a:pPr>
            <a:r>
              <a:rPr lang="en-US" sz="1700" dirty="0">
                <a:solidFill>
                  <a:srgbClr val="CAD6DE"/>
                </a:solidFill>
                <a:latin typeface="Unbounded" pitchFamily="34" charset="0"/>
                <a:ea typeface="Unbounded" pitchFamily="34" charset="-122"/>
                <a:cs typeface="Unbounded" pitchFamily="34" charset="-120"/>
              </a:rPr>
              <a:t>Fine-tuning</a:t>
            </a:r>
            <a:endParaRPr lang="en-US" sz="1700" dirty="0"/>
          </a:p>
        </p:txBody>
      </p:sp>
      <p:sp>
        <p:nvSpPr>
          <p:cNvPr id="23" name="Text 21"/>
          <p:cNvSpPr/>
          <p:nvPr/>
        </p:nvSpPr>
        <p:spPr>
          <a:xfrm>
            <a:off x="836176" y="5756077"/>
            <a:ext cx="6384965" cy="300990"/>
          </a:xfrm>
          <a:prstGeom prst="rect">
            <a:avLst/>
          </a:prstGeom>
          <a:noFill/>
          <a:ln/>
        </p:spPr>
        <p:txBody>
          <a:bodyPr wrap="none" lIns="0" tIns="0" rIns="0" bIns="0" rtlCol="0" anchor="t"/>
          <a:lstStyle/>
          <a:p>
            <a:pPr algn="l" indent="0" marL="0">
              <a:lnSpc>
                <a:spcPts val="2350"/>
              </a:lnSpc>
              <a:buNone/>
            </a:pPr>
            <a:r>
              <a:rPr lang="en-US" sz="1450" dirty="0">
                <a:solidFill>
                  <a:srgbClr val="CAD6DE"/>
                </a:solidFill>
                <a:latin typeface="Cabin" pitchFamily="34" charset="0"/>
                <a:ea typeface="Cabin" pitchFamily="34" charset="-122"/>
                <a:cs typeface="Cabin" pitchFamily="34" charset="-120"/>
              </a:rPr>
              <a:t>Katmanlar açılarak düşük öğrenme oranıyla ince ayar yapılır</a:t>
            </a:r>
            <a:endParaRPr lang="en-US" sz="1450" dirty="0"/>
          </a:p>
        </p:txBody>
      </p:sp>
      <p:sp>
        <p:nvSpPr>
          <p:cNvPr id="24" name="Text 22"/>
          <p:cNvSpPr/>
          <p:nvPr/>
        </p:nvSpPr>
        <p:spPr>
          <a:xfrm>
            <a:off x="7409259" y="4929902"/>
            <a:ext cx="188119" cy="235148"/>
          </a:xfrm>
          <a:prstGeom prst="rect">
            <a:avLst/>
          </a:prstGeom>
          <a:noFill/>
          <a:ln/>
        </p:spPr>
        <p:txBody>
          <a:bodyPr wrap="none" lIns="0" tIns="0" rIns="0" bIns="0" rtlCol="0" anchor="t"/>
          <a:lstStyle/>
          <a:p>
            <a:pPr algn="l" indent="0" marL="0">
              <a:lnSpc>
                <a:spcPts val="2350"/>
              </a:lnSpc>
              <a:buNone/>
            </a:pPr>
            <a:r>
              <a:rPr lang="en-US" sz="1450" dirty="0">
                <a:solidFill>
                  <a:srgbClr val="CAD6DE"/>
                </a:solidFill>
                <a:latin typeface="Unbounded Light" pitchFamily="34" charset="0"/>
                <a:ea typeface="Unbounded Light" pitchFamily="34" charset="-122"/>
                <a:cs typeface="Unbounded Light" pitchFamily="34" charset="-120"/>
              </a:rPr>
              <a:t>06</a:t>
            </a:r>
            <a:endParaRPr lang="en-US" sz="1450" dirty="0"/>
          </a:p>
        </p:txBody>
      </p:sp>
      <p:sp>
        <p:nvSpPr>
          <p:cNvPr id="25" name="Shape 23"/>
          <p:cNvSpPr/>
          <p:nvPr/>
        </p:nvSpPr>
        <p:spPr>
          <a:xfrm>
            <a:off x="7409259" y="5226844"/>
            <a:ext cx="6384965" cy="22860"/>
          </a:xfrm>
          <a:prstGeom prst="rect">
            <a:avLst/>
          </a:prstGeom>
          <a:solidFill>
            <a:srgbClr val="0A988B"/>
          </a:solidFill>
          <a:ln/>
        </p:spPr>
      </p:sp>
      <p:sp>
        <p:nvSpPr>
          <p:cNvPr id="26" name="Text 24"/>
          <p:cNvSpPr/>
          <p:nvPr/>
        </p:nvSpPr>
        <p:spPr>
          <a:xfrm>
            <a:off x="7409259" y="5366623"/>
            <a:ext cx="2213610" cy="276582"/>
          </a:xfrm>
          <a:prstGeom prst="rect">
            <a:avLst/>
          </a:prstGeom>
          <a:noFill/>
          <a:ln/>
        </p:spPr>
        <p:txBody>
          <a:bodyPr wrap="none" lIns="0" tIns="0" rIns="0" bIns="0" rtlCol="0" anchor="t"/>
          <a:lstStyle/>
          <a:p>
            <a:pPr algn="l" indent="0" marL="0">
              <a:lnSpc>
                <a:spcPts val="2150"/>
              </a:lnSpc>
              <a:buNone/>
            </a:pPr>
            <a:r>
              <a:rPr lang="en-US" sz="1700" dirty="0">
                <a:solidFill>
                  <a:srgbClr val="CAD6DE"/>
                </a:solidFill>
                <a:latin typeface="Unbounded" pitchFamily="34" charset="0"/>
                <a:ea typeface="Unbounded" pitchFamily="34" charset="-122"/>
                <a:cs typeface="Unbounded" pitchFamily="34" charset="-120"/>
              </a:rPr>
              <a:t>Early Stopping</a:t>
            </a:r>
            <a:endParaRPr lang="en-US" sz="1700" dirty="0"/>
          </a:p>
        </p:txBody>
      </p:sp>
      <p:sp>
        <p:nvSpPr>
          <p:cNvPr id="27" name="Text 25"/>
          <p:cNvSpPr/>
          <p:nvPr/>
        </p:nvSpPr>
        <p:spPr>
          <a:xfrm>
            <a:off x="7409259" y="5756077"/>
            <a:ext cx="6384965" cy="300990"/>
          </a:xfrm>
          <a:prstGeom prst="rect">
            <a:avLst/>
          </a:prstGeom>
          <a:noFill/>
          <a:ln/>
        </p:spPr>
        <p:txBody>
          <a:bodyPr wrap="none" lIns="0" tIns="0" rIns="0" bIns="0" rtlCol="0" anchor="t"/>
          <a:lstStyle/>
          <a:p>
            <a:pPr algn="l" indent="0" marL="0">
              <a:lnSpc>
                <a:spcPts val="2350"/>
              </a:lnSpc>
              <a:buNone/>
            </a:pPr>
            <a:r>
              <a:rPr lang="en-US" sz="1450" dirty="0">
                <a:solidFill>
                  <a:srgbClr val="CAD6DE"/>
                </a:solidFill>
                <a:latin typeface="Cabin" pitchFamily="34" charset="0"/>
                <a:ea typeface="Cabin" pitchFamily="34" charset="-122"/>
                <a:cs typeface="Cabin" pitchFamily="34" charset="-120"/>
              </a:rPr>
              <a:t>Validation F1 skoruna göre en iyi model seçilir</a:t>
            </a:r>
            <a:endParaRPr lang="en-US" sz="1450" dirty="0"/>
          </a:p>
        </p:txBody>
      </p:sp>
      <p:sp>
        <p:nvSpPr>
          <p:cNvPr id="28" name="Text 26"/>
          <p:cNvSpPr/>
          <p:nvPr/>
        </p:nvSpPr>
        <p:spPr>
          <a:xfrm>
            <a:off x="836176" y="6386274"/>
            <a:ext cx="188119" cy="235148"/>
          </a:xfrm>
          <a:prstGeom prst="rect">
            <a:avLst/>
          </a:prstGeom>
          <a:noFill/>
          <a:ln/>
        </p:spPr>
        <p:txBody>
          <a:bodyPr wrap="none" lIns="0" tIns="0" rIns="0" bIns="0" rtlCol="0" anchor="t"/>
          <a:lstStyle/>
          <a:p>
            <a:pPr algn="l" indent="0" marL="0">
              <a:lnSpc>
                <a:spcPts val="2350"/>
              </a:lnSpc>
              <a:buNone/>
            </a:pPr>
            <a:r>
              <a:rPr lang="en-US" sz="1450" dirty="0">
                <a:solidFill>
                  <a:srgbClr val="CAD6DE"/>
                </a:solidFill>
                <a:latin typeface="Unbounded Light" pitchFamily="34" charset="0"/>
                <a:ea typeface="Unbounded Light" pitchFamily="34" charset="-122"/>
                <a:cs typeface="Unbounded Light" pitchFamily="34" charset="-120"/>
              </a:rPr>
              <a:t>07</a:t>
            </a:r>
            <a:endParaRPr lang="en-US" sz="1450" dirty="0"/>
          </a:p>
        </p:txBody>
      </p:sp>
      <p:sp>
        <p:nvSpPr>
          <p:cNvPr id="29" name="Shape 27"/>
          <p:cNvSpPr/>
          <p:nvPr/>
        </p:nvSpPr>
        <p:spPr>
          <a:xfrm>
            <a:off x="836176" y="6683216"/>
            <a:ext cx="6384965" cy="22860"/>
          </a:xfrm>
          <a:prstGeom prst="rect">
            <a:avLst/>
          </a:prstGeom>
          <a:solidFill>
            <a:srgbClr val="0A988B"/>
          </a:solidFill>
          <a:ln/>
        </p:spPr>
      </p:sp>
      <p:sp>
        <p:nvSpPr>
          <p:cNvPr id="30" name="Text 28"/>
          <p:cNvSpPr/>
          <p:nvPr/>
        </p:nvSpPr>
        <p:spPr>
          <a:xfrm>
            <a:off x="836176" y="6822996"/>
            <a:ext cx="2772728" cy="276582"/>
          </a:xfrm>
          <a:prstGeom prst="rect">
            <a:avLst/>
          </a:prstGeom>
          <a:noFill/>
          <a:ln/>
        </p:spPr>
        <p:txBody>
          <a:bodyPr wrap="none" lIns="0" tIns="0" rIns="0" bIns="0" rtlCol="0" anchor="t"/>
          <a:lstStyle/>
          <a:p>
            <a:pPr algn="l" indent="0" marL="0">
              <a:lnSpc>
                <a:spcPts val="2150"/>
              </a:lnSpc>
              <a:buNone/>
            </a:pPr>
            <a:r>
              <a:rPr lang="en-US" sz="1700" dirty="0">
                <a:solidFill>
                  <a:srgbClr val="CAD6DE"/>
                </a:solidFill>
                <a:latin typeface="Unbounded" pitchFamily="34" charset="0"/>
                <a:ea typeface="Unbounded" pitchFamily="34" charset="-122"/>
                <a:cs typeface="Unbounded" pitchFamily="34" charset="-120"/>
              </a:rPr>
              <a:t>Test Değerlendirmesi</a:t>
            </a:r>
            <a:endParaRPr lang="en-US" sz="1700" dirty="0"/>
          </a:p>
        </p:txBody>
      </p:sp>
      <p:sp>
        <p:nvSpPr>
          <p:cNvPr id="31" name="Text 29"/>
          <p:cNvSpPr/>
          <p:nvPr/>
        </p:nvSpPr>
        <p:spPr>
          <a:xfrm>
            <a:off x="836176" y="7212449"/>
            <a:ext cx="6384965" cy="300990"/>
          </a:xfrm>
          <a:prstGeom prst="rect">
            <a:avLst/>
          </a:prstGeom>
          <a:noFill/>
          <a:ln/>
        </p:spPr>
        <p:txBody>
          <a:bodyPr wrap="none" lIns="0" tIns="0" rIns="0" bIns="0" rtlCol="0" anchor="t"/>
          <a:lstStyle/>
          <a:p>
            <a:pPr algn="l" indent="0" marL="0">
              <a:lnSpc>
                <a:spcPts val="2350"/>
              </a:lnSpc>
              <a:buNone/>
            </a:pPr>
            <a:r>
              <a:rPr lang="en-US" sz="1450" dirty="0">
                <a:solidFill>
                  <a:srgbClr val="CAD6DE"/>
                </a:solidFill>
                <a:latin typeface="Cabin" pitchFamily="34" charset="0"/>
                <a:ea typeface="Cabin" pitchFamily="34" charset="-122"/>
                <a:cs typeface="Cabin" pitchFamily="34" charset="-120"/>
              </a:rPr>
              <a:t>Test setinde nihai metrikler hesaplanır</a:t>
            </a:r>
            <a:endParaRPr lang="en-US" sz="1450" dirty="0"/>
          </a:p>
        </p:txBody>
      </p:sp>
      <p:sp>
        <p:nvSpPr>
          <p:cNvPr id="32" name="Text 30"/>
          <p:cNvSpPr/>
          <p:nvPr/>
        </p:nvSpPr>
        <p:spPr>
          <a:xfrm>
            <a:off x="7409259" y="6386274"/>
            <a:ext cx="188119" cy="235148"/>
          </a:xfrm>
          <a:prstGeom prst="rect">
            <a:avLst/>
          </a:prstGeom>
          <a:noFill/>
          <a:ln/>
        </p:spPr>
        <p:txBody>
          <a:bodyPr wrap="none" lIns="0" tIns="0" rIns="0" bIns="0" rtlCol="0" anchor="t"/>
          <a:lstStyle/>
          <a:p>
            <a:pPr algn="l" indent="0" marL="0">
              <a:lnSpc>
                <a:spcPts val="2350"/>
              </a:lnSpc>
              <a:buNone/>
            </a:pPr>
            <a:r>
              <a:rPr lang="en-US" sz="1450" dirty="0">
                <a:solidFill>
                  <a:srgbClr val="CAD6DE"/>
                </a:solidFill>
                <a:latin typeface="Unbounded Light" pitchFamily="34" charset="0"/>
                <a:ea typeface="Unbounded Light" pitchFamily="34" charset="-122"/>
                <a:cs typeface="Unbounded Light" pitchFamily="34" charset="-120"/>
              </a:rPr>
              <a:t>08</a:t>
            </a:r>
            <a:endParaRPr lang="en-US" sz="1450" dirty="0"/>
          </a:p>
        </p:txBody>
      </p:sp>
      <p:sp>
        <p:nvSpPr>
          <p:cNvPr id="33" name="Shape 31"/>
          <p:cNvSpPr/>
          <p:nvPr/>
        </p:nvSpPr>
        <p:spPr>
          <a:xfrm>
            <a:off x="7409259" y="6683216"/>
            <a:ext cx="6384965" cy="22860"/>
          </a:xfrm>
          <a:prstGeom prst="rect">
            <a:avLst/>
          </a:prstGeom>
          <a:solidFill>
            <a:srgbClr val="0A988B"/>
          </a:solidFill>
          <a:ln/>
        </p:spPr>
      </p:sp>
      <p:sp>
        <p:nvSpPr>
          <p:cNvPr id="34" name="Text 32"/>
          <p:cNvSpPr/>
          <p:nvPr/>
        </p:nvSpPr>
        <p:spPr>
          <a:xfrm>
            <a:off x="7409259" y="6822996"/>
            <a:ext cx="4131945" cy="276582"/>
          </a:xfrm>
          <a:prstGeom prst="rect">
            <a:avLst/>
          </a:prstGeom>
          <a:noFill/>
          <a:ln/>
        </p:spPr>
        <p:txBody>
          <a:bodyPr wrap="none" lIns="0" tIns="0" rIns="0" bIns="0" rtlCol="0" anchor="t"/>
          <a:lstStyle/>
          <a:p>
            <a:pPr algn="l" indent="0" marL="0">
              <a:lnSpc>
                <a:spcPts val="2150"/>
              </a:lnSpc>
              <a:buNone/>
            </a:pPr>
            <a:r>
              <a:rPr lang="en-US" sz="1700" dirty="0">
                <a:solidFill>
                  <a:srgbClr val="CAD6DE"/>
                </a:solidFill>
                <a:latin typeface="Unbounded" pitchFamily="34" charset="0"/>
                <a:ea typeface="Unbounded" pitchFamily="34" charset="-122"/>
                <a:cs typeface="Unbounded" pitchFamily="34" charset="-120"/>
              </a:rPr>
              <a:t>Görselleştirme ve Karşılaştırma</a:t>
            </a:r>
            <a:endParaRPr lang="en-US" sz="1700" dirty="0"/>
          </a:p>
        </p:txBody>
      </p:sp>
      <p:sp>
        <p:nvSpPr>
          <p:cNvPr id="35" name="Text 33"/>
          <p:cNvSpPr/>
          <p:nvPr/>
        </p:nvSpPr>
        <p:spPr>
          <a:xfrm>
            <a:off x="7409259" y="7212449"/>
            <a:ext cx="6384965" cy="300990"/>
          </a:xfrm>
          <a:prstGeom prst="rect">
            <a:avLst/>
          </a:prstGeom>
          <a:noFill/>
          <a:ln/>
        </p:spPr>
        <p:txBody>
          <a:bodyPr wrap="none" lIns="0" tIns="0" rIns="0" bIns="0" rtlCol="0" anchor="t"/>
          <a:lstStyle/>
          <a:p>
            <a:pPr algn="l" indent="0" marL="0">
              <a:lnSpc>
                <a:spcPts val="2350"/>
              </a:lnSpc>
              <a:buNone/>
            </a:pPr>
            <a:r>
              <a:rPr lang="en-US" sz="1450" dirty="0">
                <a:solidFill>
                  <a:srgbClr val="CAD6DE"/>
                </a:solidFill>
                <a:latin typeface="Cabin" pitchFamily="34" charset="0"/>
                <a:ea typeface="Cabin" pitchFamily="34" charset="-122"/>
                <a:cs typeface="Cabin" pitchFamily="34" charset="-120"/>
              </a:rPr>
              <a:t>ROC eğrileri, confusion matrix ve karşılaştırma grafikleri oluşturulur</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587693"/>
            <a:ext cx="11084243" cy="554355"/>
          </a:xfrm>
          <a:prstGeom prst="rect">
            <a:avLst/>
          </a:prstGeom>
          <a:noFill/>
          <a:ln/>
        </p:spPr>
        <p:txBody>
          <a:bodyPr wrap="none" lIns="0" tIns="0" rIns="0" bIns="0" rtlCol="0" anchor="t"/>
          <a:lstStyle/>
          <a:p>
            <a:pPr algn="l" indent="0" marL="0">
              <a:lnSpc>
                <a:spcPts val="4350"/>
              </a:lnSpc>
              <a:buNone/>
            </a:pPr>
            <a:r>
              <a:rPr lang="en-US" sz="3450" dirty="0">
                <a:solidFill>
                  <a:srgbClr val="FFFFFF"/>
                </a:solidFill>
                <a:latin typeface="Unbounded" pitchFamily="34" charset="0"/>
                <a:ea typeface="Unbounded" pitchFamily="34" charset="-122"/>
                <a:cs typeface="Unbounded" pitchFamily="34" charset="-120"/>
              </a:rPr>
              <a:t>Pre-training ve Transfer Learning Stratejisi</a:t>
            </a:r>
            <a:endParaRPr lang="en-US" sz="3450" dirty="0"/>
          </a:p>
        </p:txBody>
      </p:sp>
      <p:sp>
        <p:nvSpPr>
          <p:cNvPr id="3" name="Text 1"/>
          <p:cNvSpPr/>
          <p:nvPr/>
        </p:nvSpPr>
        <p:spPr>
          <a:xfrm>
            <a:off x="837724" y="1518999"/>
            <a:ext cx="12954952" cy="301466"/>
          </a:xfrm>
          <a:prstGeom prst="rect">
            <a:avLst/>
          </a:prstGeom>
          <a:noFill/>
          <a:ln/>
        </p:spPr>
        <p:txBody>
          <a:bodyPr wrap="none" lIns="0" tIns="0" rIns="0" bIns="0" rtlCol="0" anchor="t"/>
          <a:lstStyle/>
          <a:p>
            <a:pPr algn="l" indent="0" marL="0">
              <a:lnSpc>
                <a:spcPts val="2350"/>
              </a:lnSpc>
              <a:buNone/>
            </a:pPr>
            <a:r>
              <a:rPr lang="en-US" sz="1450" dirty="0">
                <a:solidFill>
                  <a:srgbClr val="CAD6DE"/>
                </a:solidFill>
                <a:latin typeface="Cabin" pitchFamily="34" charset="0"/>
                <a:ea typeface="Cabin" pitchFamily="34" charset="-122"/>
                <a:cs typeface="Cabin" pitchFamily="34" charset="-120"/>
              </a:rPr>
              <a:t>Sıfırdan model eğitimi yerine transfer learning yaklaşımı tercih edilmiştir. Bu seçimin arkasında güçlü nedenler bulunmaktadır.</a:t>
            </a:r>
            <a:endParaRPr lang="en-US" sz="1450" dirty="0"/>
          </a:p>
        </p:txBody>
      </p:sp>
      <p:sp>
        <p:nvSpPr>
          <p:cNvPr id="4" name="Text 2"/>
          <p:cNvSpPr/>
          <p:nvPr/>
        </p:nvSpPr>
        <p:spPr>
          <a:xfrm>
            <a:off x="837724" y="2103120"/>
            <a:ext cx="4997053" cy="277178"/>
          </a:xfrm>
          <a:prstGeom prst="rect">
            <a:avLst/>
          </a:prstGeom>
          <a:noFill/>
          <a:ln/>
        </p:spPr>
        <p:txBody>
          <a:bodyPr wrap="none" lIns="0" tIns="0" rIns="0" bIns="0" rtlCol="0" anchor="t"/>
          <a:lstStyle/>
          <a:p>
            <a:pPr algn="l" indent="0" marL="0">
              <a:lnSpc>
                <a:spcPts val="2150"/>
              </a:lnSpc>
              <a:buNone/>
            </a:pPr>
            <a:r>
              <a:rPr lang="en-US" sz="1700" dirty="0">
                <a:solidFill>
                  <a:srgbClr val="FFFFFF"/>
                </a:solidFill>
                <a:latin typeface="Unbounded" pitchFamily="34" charset="0"/>
                <a:ea typeface="Unbounded" pitchFamily="34" charset="-122"/>
                <a:cs typeface="Unbounded" pitchFamily="34" charset="-120"/>
              </a:rPr>
              <a:t>Neden Sıfırdan Eğitim Tercih Edilmedi?</a:t>
            </a:r>
            <a:endParaRPr lang="en-US" sz="1700" dirty="0"/>
          </a:p>
        </p:txBody>
      </p:sp>
      <p:sp>
        <p:nvSpPr>
          <p:cNvPr id="5" name="Text 3"/>
          <p:cNvSpPr/>
          <p:nvPr/>
        </p:nvSpPr>
        <p:spPr>
          <a:xfrm>
            <a:off x="837724" y="2662952"/>
            <a:ext cx="12954952" cy="301466"/>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CAD6DE"/>
                </a:solidFill>
                <a:latin typeface="Cabin" pitchFamily="34" charset="0"/>
                <a:ea typeface="Cabin" pitchFamily="34" charset="-122"/>
                <a:cs typeface="Cabin" pitchFamily="34" charset="-120"/>
              </a:rPr>
              <a:t>Veri seti görece küçüktür (2735 görüntü)</a:t>
            </a:r>
            <a:endParaRPr lang="en-US" sz="1450" dirty="0"/>
          </a:p>
        </p:txBody>
      </p:sp>
      <p:sp>
        <p:nvSpPr>
          <p:cNvPr id="6" name="Text 4"/>
          <p:cNvSpPr/>
          <p:nvPr/>
        </p:nvSpPr>
        <p:spPr>
          <a:xfrm>
            <a:off x="837724" y="3030379"/>
            <a:ext cx="12954952" cy="301466"/>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CAD6DE"/>
                </a:solidFill>
                <a:latin typeface="Cabin" pitchFamily="34" charset="0"/>
                <a:ea typeface="Cabin" pitchFamily="34" charset="-122"/>
                <a:cs typeface="Cabin" pitchFamily="34" charset="-120"/>
              </a:rPr>
              <a:t>Derin ağlar milyonlarca parametre içerir</a:t>
            </a:r>
            <a:endParaRPr lang="en-US" sz="1450" dirty="0"/>
          </a:p>
        </p:txBody>
      </p:sp>
      <p:sp>
        <p:nvSpPr>
          <p:cNvPr id="7" name="Text 5"/>
          <p:cNvSpPr/>
          <p:nvPr/>
        </p:nvSpPr>
        <p:spPr>
          <a:xfrm>
            <a:off x="837724" y="3397806"/>
            <a:ext cx="12954952" cy="301466"/>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CAD6DE"/>
                </a:solidFill>
                <a:latin typeface="Cabin" pitchFamily="34" charset="0"/>
                <a:ea typeface="Cabin" pitchFamily="34" charset="-122"/>
                <a:cs typeface="Cabin" pitchFamily="34" charset="-120"/>
              </a:rPr>
              <a:t>Az veriyle overfitting riski çok yüksektir</a:t>
            </a:r>
            <a:endParaRPr lang="en-US" sz="1450" dirty="0"/>
          </a:p>
        </p:txBody>
      </p:sp>
      <p:sp>
        <p:nvSpPr>
          <p:cNvPr id="8" name="Text 6"/>
          <p:cNvSpPr/>
          <p:nvPr/>
        </p:nvSpPr>
        <p:spPr>
          <a:xfrm>
            <a:off x="837724" y="3765233"/>
            <a:ext cx="12954952" cy="301466"/>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CAD6DE"/>
                </a:solidFill>
                <a:latin typeface="Cabin" pitchFamily="34" charset="0"/>
                <a:ea typeface="Cabin" pitchFamily="34" charset="-122"/>
                <a:cs typeface="Cabin" pitchFamily="34" charset="-120"/>
              </a:rPr>
              <a:t>Yakınsama ve stabilite sorunları yaşanabilir</a:t>
            </a:r>
            <a:endParaRPr lang="en-US" sz="1450" dirty="0"/>
          </a:p>
        </p:txBody>
      </p:sp>
      <p:pic>
        <p:nvPicPr>
          <p:cNvPr id="9" name="Image 0" descr="preencoded.png">    </p:cNvPr>
          <p:cNvPicPr>
            <a:picLocks noChangeAspect="1"/>
          </p:cNvPicPr>
          <p:nvPr/>
        </p:nvPicPr>
        <p:blipFill>
          <a:blip r:embed="rId1"/>
          <a:stretch>
            <a:fillRect/>
          </a:stretch>
        </p:blipFill>
        <p:spPr>
          <a:xfrm>
            <a:off x="837724" y="4278749"/>
            <a:ext cx="4318278" cy="754023"/>
          </a:xfrm>
          <a:prstGeom prst="rect">
            <a:avLst/>
          </a:prstGeom>
        </p:spPr>
      </p:pic>
      <p:sp>
        <p:nvSpPr>
          <p:cNvPr id="10" name="Text 7"/>
          <p:cNvSpPr/>
          <p:nvPr/>
        </p:nvSpPr>
        <p:spPr>
          <a:xfrm>
            <a:off x="1026200" y="5221248"/>
            <a:ext cx="2902863" cy="277178"/>
          </a:xfrm>
          <a:prstGeom prst="rect">
            <a:avLst/>
          </a:prstGeom>
          <a:noFill/>
          <a:ln/>
        </p:spPr>
        <p:txBody>
          <a:bodyPr wrap="none" lIns="0" tIns="0" rIns="0" bIns="0" rtlCol="0" anchor="t"/>
          <a:lstStyle/>
          <a:p>
            <a:pPr algn="l" indent="0" marL="0">
              <a:lnSpc>
                <a:spcPts val="2150"/>
              </a:lnSpc>
              <a:buNone/>
            </a:pPr>
            <a:r>
              <a:rPr lang="en-US" sz="1700" dirty="0">
                <a:solidFill>
                  <a:srgbClr val="CAD6DE"/>
                </a:solidFill>
                <a:latin typeface="Unbounded" pitchFamily="34" charset="0"/>
                <a:ea typeface="Unbounded" pitchFamily="34" charset="-122"/>
                <a:cs typeface="Unbounded" pitchFamily="34" charset="-120"/>
              </a:rPr>
              <a:t>ImageNet Pre-training</a:t>
            </a:r>
            <a:endParaRPr lang="en-US" sz="1700" dirty="0"/>
          </a:p>
        </p:txBody>
      </p:sp>
      <p:sp>
        <p:nvSpPr>
          <p:cNvPr id="11" name="Text 8"/>
          <p:cNvSpPr/>
          <p:nvPr/>
        </p:nvSpPr>
        <p:spPr>
          <a:xfrm>
            <a:off x="1026200" y="5611416"/>
            <a:ext cx="3941326" cy="602933"/>
          </a:xfrm>
          <a:prstGeom prst="rect">
            <a:avLst/>
          </a:prstGeom>
          <a:noFill/>
          <a:ln/>
        </p:spPr>
        <p:txBody>
          <a:bodyPr wrap="square" lIns="0" tIns="0" rIns="0" bIns="0" rtlCol="0" anchor="t"/>
          <a:lstStyle/>
          <a:p>
            <a:pPr algn="l" indent="0" marL="0">
              <a:lnSpc>
                <a:spcPts val="2350"/>
              </a:lnSpc>
              <a:buNone/>
            </a:pPr>
            <a:r>
              <a:rPr lang="en-US" sz="1450" dirty="0">
                <a:solidFill>
                  <a:srgbClr val="CAD6DE"/>
                </a:solidFill>
                <a:latin typeface="Cabin" pitchFamily="34" charset="0"/>
                <a:ea typeface="Cabin" pitchFamily="34" charset="-122"/>
                <a:cs typeface="Cabin" pitchFamily="34" charset="-120"/>
              </a:rPr>
              <a:t>1.4 milyon görüntü ile öğrenilmiş genel görsel temsiller</a:t>
            </a:r>
            <a:endParaRPr lang="en-US" sz="1450" dirty="0"/>
          </a:p>
        </p:txBody>
      </p:sp>
      <p:pic>
        <p:nvPicPr>
          <p:cNvPr id="12" name="Image 1" descr="preencoded.png">    </p:cNvPr>
          <p:cNvPicPr>
            <a:picLocks noChangeAspect="1"/>
          </p:cNvPicPr>
          <p:nvPr/>
        </p:nvPicPr>
        <p:blipFill>
          <a:blip r:embed="rId2"/>
          <a:stretch>
            <a:fillRect/>
          </a:stretch>
        </p:blipFill>
        <p:spPr>
          <a:xfrm>
            <a:off x="5156002" y="4278749"/>
            <a:ext cx="4318278" cy="754023"/>
          </a:xfrm>
          <a:prstGeom prst="rect">
            <a:avLst/>
          </a:prstGeom>
        </p:spPr>
      </p:pic>
      <p:sp>
        <p:nvSpPr>
          <p:cNvPr id="13" name="Text 9"/>
          <p:cNvSpPr/>
          <p:nvPr/>
        </p:nvSpPr>
        <p:spPr>
          <a:xfrm>
            <a:off x="5344478" y="5221248"/>
            <a:ext cx="2561749" cy="277178"/>
          </a:xfrm>
          <a:prstGeom prst="rect">
            <a:avLst/>
          </a:prstGeom>
          <a:noFill/>
          <a:ln/>
        </p:spPr>
        <p:txBody>
          <a:bodyPr wrap="none" lIns="0" tIns="0" rIns="0" bIns="0" rtlCol="0" anchor="t"/>
          <a:lstStyle/>
          <a:p>
            <a:pPr algn="l" indent="0" marL="0">
              <a:lnSpc>
                <a:spcPts val="2150"/>
              </a:lnSpc>
              <a:buNone/>
            </a:pPr>
            <a:r>
              <a:rPr lang="en-US" sz="1700" dirty="0">
                <a:solidFill>
                  <a:srgbClr val="CAD6DE"/>
                </a:solidFill>
                <a:latin typeface="Unbounded" pitchFamily="34" charset="0"/>
                <a:ea typeface="Unbounded" pitchFamily="34" charset="-122"/>
                <a:cs typeface="Unbounded" pitchFamily="34" charset="-120"/>
              </a:rPr>
              <a:t>Transfer Edilen Bilgi</a:t>
            </a:r>
            <a:endParaRPr lang="en-US" sz="1700" dirty="0"/>
          </a:p>
        </p:txBody>
      </p:sp>
      <p:sp>
        <p:nvSpPr>
          <p:cNvPr id="14" name="Text 10"/>
          <p:cNvSpPr/>
          <p:nvPr/>
        </p:nvSpPr>
        <p:spPr>
          <a:xfrm>
            <a:off x="5344478" y="5611416"/>
            <a:ext cx="3941326" cy="301466"/>
          </a:xfrm>
          <a:prstGeom prst="rect">
            <a:avLst/>
          </a:prstGeom>
          <a:noFill/>
          <a:ln/>
        </p:spPr>
        <p:txBody>
          <a:bodyPr wrap="none" lIns="0" tIns="0" rIns="0" bIns="0" rtlCol="0" anchor="t"/>
          <a:lstStyle/>
          <a:p>
            <a:pPr algn="l" indent="0" marL="0">
              <a:lnSpc>
                <a:spcPts val="2350"/>
              </a:lnSpc>
              <a:buNone/>
            </a:pPr>
            <a:r>
              <a:rPr lang="en-US" sz="1450" dirty="0">
                <a:solidFill>
                  <a:srgbClr val="CAD6DE"/>
                </a:solidFill>
                <a:latin typeface="Cabin" pitchFamily="34" charset="0"/>
                <a:ea typeface="Cabin" pitchFamily="34" charset="-122"/>
                <a:cs typeface="Cabin" pitchFamily="34" charset="-120"/>
              </a:rPr>
              <a:t>Kenar, doku, şekil ve yüksek seviye paternler</a:t>
            </a:r>
            <a:endParaRPr lang="en-US" sz="1450" dirty="0"/>
          </a:p>
        </p:txBody>
      </p:sp>
      <p:pic>
        <p:nvPicPr>
          <p:cNvPr id="15" name="Image 2" descr="preencoded.png">    </p:cNvPr>
          <p:cNvPicPr>
            <a:picLocks noChangeAspect="1"/>
          </p:cNvPicPr>
          <p:nvPr/>
        </p:nvPicPr>
        <p:blipFill>
          <a:blip r:embed="rId3"/>
          <a:stretch>
            <a:fillRect/>
          </a:stretch>
        </p:blipFill>
        <p:spPr>
          <a:xfrm>
            <a:off x="9474279" y="4278749"/>
            <a:ext cx="4318278" cy="754023"/>
          </a:xfrm>
          <a:prstGeom prst="rect">
            <a:avLst/>
          </a:prstGeom>
        </p:spPr>
      </p:pic>
      <p:sp>
        <p:nvSpPr>
          <p:cNvPr id="16" name="Text 11"/>
          <p:cNvSpPr/>
          <p:nvPr/>
        </p:nvSpPr>
        <p:spPr>
          <a:xfrm>
            <a:off x="9662755" y="5221248"/>
            <a:ext cx="3941326" cy="554355"/>
          </a:xfrm>
          <a:prstGeom prst="rect">
            <a:avLst/>
          </a:prstGeom>
          <a:noFill/>
          <a:ln/>
        </p:spPr>
        <p:txBody>
          <a:bodyPr wrap="square" lIns="0" tIns="0" rIns="0" bIns="0" rtlCol="0" anchor="t"/>
          <a:lstStyle/>
          <a:p>
            <a:pPr algn="l" indent="0" marL="0">
              <a:lnSpc>
                <a:spcPts val="2150"/>
              </a:lnSpc>
              <a:buNone/>
            </a:pPr>
            <a:r>
              <a:rPr lang="en-US" sz="1700" dirty="0">
                <a:solidFill>
                  <a:srgbClr val="CAD6DE"/>
                </a:solidFill>
                <a:latin typeface="Unbounded" pitchFamily="34" charset="0"/>
                <a:ea typeface="Unbounded" pitchFamily="34" charset="-122"/>
                <a:cs typeface="Unbounded" pitchFamily="34" charset="-120"/>
              </a:rPr>
              <a:t>Deprem Hasarına Adaptasyon</a:t>
            </a:r>
            <a:endParaRPr lang="en-US" sz="1700" dirty="0"/>
          </a:p>
        </p:txBody>
      </p:sp>
      <p:sp>
        <p:nvSpPr>
          <p:cNvPr id="17" name="Text 12"/>
          <p:cNvSpPr/>
          <p:nvPr/>
        </p:nvSpPr>
        <p:spPr>
          <a:xfrm>
            <a:off x="9662755" y="5888593"/>
            <a:ext cx="3941326" cy="301466"/>
          </a:xfrm>
          <a:prstGeom prst="rect">
            <a:avLst/>
          </a:prstGeom>
          <a:noFill/>
          <a:ln/>
        </p:spPr>
        <p:txBody>
          <a:bodyPr wrap="none" lIns="0" tIns="0" rIns="0" bIns="0" rtlCol="0" anchor="t"/>
          <a:lstStyle/>
          <a:p>
            <a:pPr algn="l" indent="0" marL="0">
              <a:lnSpc>
                <a:spcPts val="2350"/>
              </a:lnSpc>
              <a:buNone/>
            </a:pPr>
            <a:r>
              <a:rPr lang="en-US" sz="1450" dirty="0">
                <a:solidFill>
                  <a:srgbClr val="CAD6DE"/>
                </a:solidFill>
                <a:latin typeface="Cabin" pitchFamily="34" charset="0"/>
                <a:ea typeface="Cabin" pitchFamily="34" charset="-122"/>
                <a:cs typeface="Cabin" pitchFamily="34" charset="-120"/>
              </a:rPr>
              <a:t>Az veriyle spesifik göreve uyarlama</a:t>
            </a:r>
            <a:endParaRPr lang="en-US" sz="1450" dirty="0"/>
          </a:p>
        </p:txBody>
      </p:sp>
      <p:sp>
        <p:nvSpPr>
          <p:cNvPr id="18" name="Text 13"/>
          <p:cNvSpPr/>
          <p:nvPr/>
        </p:nvSpPr>
        <p:spPr>
          <a:xfrm>
            <a:off x="1120378" y="6826925"/>
            <a:ext cx="12672298" cy="602933"/>
          </a:xfrm>
          <a:prstGeom prst="rect">
            <a:avLst/>
          </a:prstGeom>
          <a:noFill/>
          <a:ln/>
        </p:spPr>
        <p:txBody>
          <a:bodyPr wrap="square" lIns="0" tIns="0" rIns="0" bIns="0" rtlCol="0" anchor="t"/>
          <a:lstStyle/>
          <a:p>
            <a:pPr algn="l" indent="0" marL="0">
              <a:lnSpc>
                <a:spcPts val="2350"/>
              </a:lnSpc>
              <a:buNone/>
            </a:pPr>
            <a:r>
              <a:rPr lang="en-US" sz="1450" dirty="0">
                <a:solidFill>
                  <a:srgbClr val="CAD6DE"/>
                </a:solidFill>
                <a:latin typeface="Cabin" pitchFamily="34" charset="0"/>
                <a:ea typeface="Cabin" pitchFamily="34" charset="-122"/>
                <a:cs typeface="Cabin" pitchFamily="34" charset="-120"/>
              </a:rPr>
              <a:t>Pre-trained modeller, ImageNet gibi büyük veri setlerinde öğrenilen genel görsel temsillerden yararlanarak, az verili senaryolarda daha stabil ve güvenilir sonuçlar sağlar.</a:t>
            </a:r>
            <a:endParaRPr lang="en-US" sz="1450" dirty="0"/>
          </a:p>
        </p:txBody>
      </p:sp>
      <p:sp>
        <p:nvSpPr>
          <p:cNvPr id="19" name="Shape 14"/>
          <p:cNvSpPr/>
          <p:nvPr/>
        </p:nvSpPr>
        <p:spPr>
          <a:xfrm>
            <a:off x="837724" y="6614874"/>
            <a:ext cx="22860" cy="1027033"/>
          </a:xfrm>
          <a:prstGeom prst="rect">
            <a:avLst/>
          </a:prstGeom>
          <a:solidFill>
            <a:srgbClr val="0A988B"/>
          </a:solidFill>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1015603"/>
            <a:ext cx="9268897" cy="615910"/>
          </a:xfrm>
          <a:prstGeom prst="rect">
            <a:avLst/>
          </a:prstGeom>
          <a:noFill/>
          <a:ln/>
        </p:spPr>
        <p:txBody>
          <a:bodyPr wrap="none" lIns="0" tIns="0" rIns="0" bIns="0" rtlCol="0" anchor="t"/>
          <a:lstStyle/>
          <a:p>
            <a:pPr algn="l" indent="0" marL="0">
              <a:lnSpc>
                <a:spcPts val="4850"/>
              </a:lnSpc>
              <a:buNone/>
            </a:pPr>
            <a:r>
              <a:rPr lang="en-US" sz="3850" dirty="0">
                <a:solidFill>
                  <a:srgbClr val="FFFFFF"/>
                </a:solidFill>
                <a:latin typeface="Unbounded" pitchFamily="34" charset="0"/>
                <a:ea typeface="Unbounded" pitchFamily="34" charset="-122"/>
                <a:cs typeface="Unbounded" pitchFamily="34" charset="-120"/>
              </a:rPr>
              <a:t>İki Aşamalı Fine-tuning Stratejisi</a:t>
            </a:r>
            <a:endParaRPr lang="en-US" sz="3850" dirty="0"/>
          </a:p>
        </p:txBody>
      </p:sp>
      <p:sp>
        <p:nvSpPr>
          <p:cNvPr id="3" name="Text 1"/>
          <p:cNvSpPr/>
          <p:nvPr/>
        </p:nvSpPr>
        <p:spPr>
          <a:xfrm>
            <a:off x="837724" y="2050375"/>
            <a:ext cx="12954952" cy="335042"/>
          </a:xfrm>
          <a:prstGeom prst="rect">
            <a:avLst/>
          </a:prstGeom>
          <a:noFill/>
          <a:ln/>
        </p:spPr>
        <p:txBody>
          <a:bodyPr wrap="non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Eğitim süreci iki farklı aşamada gerçekleştirilmiştir. Her aşamanın kendine özgü amacı ve hiperparametreleri bulunmaktadır.</a:t>
            </a:r>
            <a:endParaRPr lang="en-US" sz="1600" dirty="0"/>
          </a:p>
        </p:txBody>
      </p:sp>
      <p:sp>
        <p:nvSpPr>
          <p:cNvPr id="4" name="Shape 2"/>
          <p:cNvSpPr/>
          <p:nvPr/>
        </p:nvSpPr>
        <p:spPr>
          <a:xfrm>
            <a:off x="837724" y="2621042"/>
            <a:ext cx="471249" cy="471249"/>
          </a:xfrm>
          <a:prstGeom prst="roundRect">
            <a:avLst>
              <a:gd name="adj" fmla="val 6667"/>
            </a:avLst>
          </a:prstGeom>
          <a:solidFill>
            <a:srgbClr val="304755"/>
          </a:solidFill>
          <a:ln/>
        </p:spPr>
      </p:sp>
      <p:sp>
        <p:nvSpPr>
          <p:cNvPr id="5" name="Text 3"/>
          <p:cNvSpPr/>
          <p:nvPr/>
        </p:nvSpPr>
        <p:spPr>
          <a:xfrm>
            <a:off x="925532" y="2671882"/>
            <a:ext cx="295632" cy="369570"/>
          </a:xfrm>
          <a:prstGeom prst="rect">
            <a:avLst/>
          </a:prstGeom>
          <a:noFill/>
          <a:ln/>
        </p:spPr>
        <p:txBody>
          <a:bodyPr wrap="none" lIns="0" tIns="0" rIns="0" bIns="0" rtlCol="0" anchor="t"/>
          <a:lstStyle/>
          <a:p>
            <a:pPr algn="ctr" indent="0" marL="0">
              <a:lnSpc>
                <a:spcPts val="2300"/>
              </a:lnSpc>
              <a:buNone/>
            </a:pPr>
            <a:r>
              <a:rPr lang="en-US" sz="2300" dirty="0">
                <a:solidFill>
                  <a:srgbClr val="CAD6DE"/>
                </a:solidFill>
                <a:latin typeface="Unbounded" pitchFamily="34" charset="0"/>
                <a:ea typeface="Unbounded" pitchFamily="34" charset="-122"/>
                <a:cs typeface="Unbounded" pitchFamily="34" charset="-120"/>
              </a:rPr>
              <a:t>1</a:t>
            </a:r>
            <a:endParaRPr lang="en-US" sz="2300" dirty="0"/>
          </a:p>
        </p:txBody>
      </p:sp>
      <p:sp>
        <p:nvSpPr>
          <p:cNvPr id="6" name="Text 4"/>
          <p:cNvSpPr/>
          <p:nvPr/>
        </p:nvSpPr>
        <p:spPr>
          <a:xfrm>
            <a:off x="1518404" y="2692956"/>
            <a:ext cx="2464118" cy="308015"/>
          </a:xfrm>
          <a:prstGeom prst="rect">
            <a:avLst/>
          </a:prstGeom>
          <a:noFill/>
          <a:ln/>
        </p:spPr>
        <p:txBody>
          <a:bodyPr wrap="none" lIns="0" tIns="0" rIns="0" bIns="0" rtlCol="0" anchor="t"/>
          <a:lstStyle/>
          <a:p>
            <a:pPr algn="l" indent="0" marL="0">
              <a:lnSpc>
                <a:spcPts val="2400"/>
              </a:lnSpc>
              <a:buNone/>
            </a:pPr>
            <a:r>
              <a:rPr lang="en-US" sz="1900" dirty="0">
                <a:solidFill>
                  <a:srgbClr val="CAD6DE"/>
                </a:solidFill>
                <a:latin typeface="Unbounded" pitchFamily="34" charset="0"/>
                <a:ea typeface="Unbounded" pitchFamily="34" charset="-122"/>
                <a:cs typeface="Unbounded" pitchFamily="34" charset="-120"/>
              </a:rPr>
              <a:t>Frozen Training</a:t>
            </a:r>
            <a:endParaRPr lang="en-US" sz="1900" dirty="0"/>
          </a:p>
        </p:txBody>
      </p:sp>
      <p:sp>
        <p:nvSpPr>
          <p:cNvPr id="7" name="Text 5"/>
          <p:cNvSpPr/>
          <p:nvPr/>
        </p:nvSpPr>
        <p:spPr>
          <a:xfrm>
            <a:off x="1518404" y="3126581"/>
            <a:ext cx="5665827" cy="335042"/>
          </a:xfrm>
          <a:prstGeom prst="rect">
            <a:avLst/>
          </a:prstGeom>
          <a:noFill/>
          <a:ln/>
        </p:spPr>
        <p:txBody>
          <a:bodyPr wrap="none" lIns="0" tIns="0" rIns="0" bIns="0" rtlCol="0" anchor="t"/>
          <a:lstStyle/>
          <a:p>
            <a:pPr algn="l" indent="0" marL="0">
              <a:lnSpc>
                <a:spcPts val="2600"/>
              </a:lnSpc>
              <a:buNone/>
            </a:pPr>
            <a:r>
              <a:rPr lang="en-US" sz="1600" b="1" dirty="0">
                <a:solidFill>
                  <a:srgbClr val="CAD6DE"/>
                </a:solidFill>
                <a:latin typeface="Cabin" pitchFamily="34" charset="0"/>
                <a:ea typeface="Cabin" pitchFamily="34" charset="-122"/>
                <a:cs typeface="Cabin" pitchFamily="34" charset="-120"/>
              </a:rPr>
              <a:t>Backbone katmanları dondurulur</a:t>
            </a:r>
            <a:endParaRPr lang="en-US" sz="1600" dirty="0"/>
          </a:p>
        </p:txBody>
      </p:sp>
      <p:sp>
        <p:nvSpPr>
          <p:cNvPr id="8" name="Text 6"/>
          <p:cNvSpPr/>
          <p:nvPr/>
        </p:nvSpPr>
        <p:spPr>
          <a:xfrm>
            <a:off x="1518404" y="3587234"/>
            <a:ext cx="5665827"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CAD6DE"/>
                </a:solidFill>
                <a:latin typeface="Cabin" pitchFamily="34" charset="0"/>
                <a:ea typeface="Cabin" pitchFamily="34" charset="-122"/>
                <a:cs typeface="Cabin" pitchFamily="34" charset="-120"/>
              </a:rPr>
              <a:t>Sadece sınıflandırma katmanı (head) eğitilir</a:t>
            </a:r>
            <a:endParaRPr lang="en-US" sz="1600" dirty="0"/>
          </a:p>
        </p:txBody>
      </p:sp>
      <p:sp>
        <p:nvSpPr>
          <p:cNvPr id="9" name="Text 7"/>
          <p:cNvSpPr/>
          <p:nvPr/>
        </p:nvSpPr>
        <p:spPr>
          <a:xfrm>
            <a:off x="1518404" y="3995499"/>
            <a:ext cx="5665827"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CAD6DE"/>
                </a:solidFill>
                <a:latin typeface="Cabin" pitchFamily="34" charset="0"/>
                <a:ea typeface="Cabin" pitchFamily="34" charset="-122"/>
                <a:cs typeface="Cabin" pitchFamily="34" charset="-120"/>
              </a:rPr>
              <a:t>Yüksek öğrenme oranı kullanılabilir</a:t>
            </a:r>
            <a:endParaRPr lang="en-US" sz="1600" dirty="0"/>
          </a:p>
        </p:txBody>
      </p:sp>
      <p:sp>
        <p:nvSpPr>
          <p:cNvPr id="10" name="Text 8"/>
          <p:cNvSpPr/>
          <p:nvPr/>
        </p:nvSpPr>
        <p:spPr>
          <a:xfrm>
            <a:off x="1518404" y="4403765"/>
            <a:ext cx="5665827"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CAD6DE"/>
                </a:solidFill>
                <a:latin typeface="Cabin" pitchFamily="34" charset="0"/>
                <a:ea typeface="Cabin" pitchFamily="34" charset="-122"/>
                <a:cs typeface="Cabin" pitchFamily="34" charset="-120"/>
              </a:rPr>
              <a:t>Hızlı adaptasyon sağlanır</a:t>
            </a:r>
            <a:endParaRPr lang="en-US" sz="1600" dirty="0"/>
          </a:p>
        </p:txBody>
      </p:sp>
      <p:sp>
        <p:nvSpPr>
          <p:cNvPr id="11" name="Text 9"/>
          <p:cNvSpPr/>
          <p:nvPr/>
        </p:nvSpPr>
        <p:spPr>
          <a:xfrm>
            <a:off x="1518404" y="4812030"/>
            <a:ext cx="5665827"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CAD6DE"/>
                </a:solidFill>
                <a:latin typeface="Cabin" pitchFamily="34" charset="0"/>
                <a:ea typeface="Cabin" pitchFamily="34" charset="-122"/>
                <a:cs typeface="Cabin" pitchFamily="34" charset="-120"/>
              </a:rPr>
              <a:t>Pre-trained özellikler korunur</a:t>
            </a:r>
            <a:endParaRPr lang="en-US" sz="1600" dirty="0"/>
          </a:p>
        </p:txBody>
      </p:sp>
      <p:sp>
        <p:nvSpPr>
          <p:cNvPr id="12" name="Text 10"/>
          <p:cNvSpPr/>
          <p:nvPr/>
        </p:nvSpPr>
        <p:spPr>
          <a:xfrm>
            <a:off x="1518404" y="5272683"/>
            <a:ext cx="5665827" cy="335042"/>
          </a:xfrm>
          <a:prstGeom prst="rect">
            <a:avLst/>
          </a:prstGeom>
          <a:noFill/>
          <a:ln/>
        </p:spPr>
        <p:txBody>
          <a:bodyPr wrap="none" lIns="0" tIns="0" rIns="0" bIns="0" rtlCol="0" anchor="t"/>
          <a:lstStyle/>
          <a:p>
            <a:pPr algn="l" indent="0" marL="0">
              <a:lnSpc>
                <a:spcPts val="2600"/>
              </a:lnSpc>
              <a:buNone/>
            </a:pPr>
            <a:r>
              <a:rPr lang="en-US" sz="1600" b="1" dirty="0">
                <a:solidFill>
                  <a:srgbClr val="CAD6DE"/>
                </a:solidFill>
                <a:latin typeface="Cabin" pitchFamily="34" charset="0"/>
                <a:ea typeface="Cabin" pitchFamily="34" charset="-122"/>
                <a:cs typeface="Cabin" pitchFamily="34" charset="-120"/>
              </a:rPr>
              <a:t>Amaç:</a:t>
            </a:r>
            <a:pPr algn="l" indent="0" marL="0">
              <a:lnSpc>
                <a:spcPts val="2600"/>
              </a:lnSpc>
              <a:buNone/>
            </a:pPr>
            <a:r>
              <a:rPr lang="en-US" sz="1600" dirty="0">
                <a:solidFill>
                  <a:srgbClr val="CAD6DE"/>
                </a:solidFill>
                <a:latin typeface="Cabin" pitchFamily="34" charset="0"/>
                <a:ea typeface="Cabin" pitchFamily="34" charset="-122"/>
                <a:cs typeface="Cabin" pitchFamily="34" charset="-120"/>
              </a:rPr>
              <a:t> Modele yeni sınıflandırma görevini tanıtmak</a:t>
            </a:r>
            <a:endParaRPr lang="en-US" sz="1600" dirty="0"/>
          </a:p>
        </p:txBody>
      </p:sp>
      <p:sp>
        <p:nvSpPr>
          <p:cNvPr id="13" name="Shape 11"/>
          <p:cNvSpPr/>
          <p:nvPr/>
        </p:nvSpPr>
        <p:spPr>
          <a:xfrm>
            <a:off x="7446050" y="2621042"/>
            <a:ext cx="471249" cy="471249"/>
          </a:xfrm>
          <a:prstGeom prst="roundRect">
            <a:avLst>
              <a:gd name="adj" fmla="val 6667"/>
            </a:avLst>
          </a:prstGeom>
          <a:solidFill>
            <a:srgbClr val="304755"/>
          </a:solidFill>
          <a:ln/>
        </p:spPr>
      </p:sp>
      <p:sp>
        <p:nvSpPr>
          <p:cNvPr id="14" name="Text 12"/>
          <p:cNvSpPr/>
          <p:nvPr/>
        </p:nvSpPr>
        <p:spPr>
          <a:xfrm>
            <a:off x="7533858" y="2671882"/>
            <a:ext cx="295632" cy="369570"/>
          </a:xfrm>
          <a:prstGeom prst="rect">
            <a:avLst/>
          </a:prstGeom>
          <a:noFill/>
          <a:ln/>
        </p:spPr>
        <p:txBody>
          <a:bodyPr wrap="none" lIns="0" tIns="0" rIns="0" bIns="0" rtlCol="0" anchor="t"/>
          <a:lstStyle/>
          <a:p>
            <a:pPr algn="ctr" indent="0" marL="0">
              <a:lnSpc>
                <a:spcPts val="2300"/>
              </a:lnSpc>
              <a:buNone/>
            </a:pPr>
            <a:r>
              <a:rPr lang="en-US" sz="2300" dirty="0">
                <a:solidFill>
                  <a:srgbClr val="CAD6DE"/>
                </a:solidFill>
                <a:latin typeface="Unbounded" pitchFamily="34" charset="0"/>
                <a:ea typeface="Unbounded" pitchFamily="34" charset="-122"/>
                <a:cs typeface="Unbounded" pitchFamily="34" charset="-120"/>
              </a:rPr>
              <a:t>2</a:t>
            </a:r>
            <a:endParaRPr lang="en-US" sz="2300" dirty="0"/>
          </a:p>
        </p:txBody>
      </p:sp>
      <p:sp>
        <p:nvSpPr>
          <p:cNvPr id="15" name="Text 13"/>
          <p:cNvSpPr/>
          <p:nvPr/>
        </p:nvSpPr>
        <p:spPr>
          <a:xfrm>
            <a:off x="8126730" y="2692956"/>
            <a:ext cx="2464118" cy="308015"/>
          </a:xfrm>
          <a:prstGeom prst="rect">
            <a:avLst/>
          </a:prstGeom>
          <a:noFill/>
          <a:ln/>
        </p:spPr>
        <p:txBody>
          <a:bodyPr wrap="none" lIns="0" tIns="0" rIns="0" bIns="0" rtlCol="0" anchor="t"/>
          <a:lstStyle/>
          <a:p>
            <a:pPr algn="l" indent="0" marL="0">
              <a:lnSpc>
                <a:spcPts val="2400"/>
              </a:lnSpc>
              <a:buNone/>
            </a:pPr>
            <a:r>
              <a:rPr lang="en-US" sz="1900" dirty="0">
                <a:solidFill>
                  <a:srgbClr val="CAD6DE"/>
                </a:solidFill>
                <a:latin typeface="Unbounded" pitchFamily="34" charset="0"/>
                <a:ea typeface="Unbounded" pitchFamily="34" charset="-122"/>
                <a:cs typeface="Unbounded" pitchFamily="34" charset="-120"/>
              </a:rPr>
              <a:t>Full Fine-tuning</a:t>
            </a:r>
            <a:endParaRPr lang="en-US" sz="1900" dirty="0"/>
          </a:p>
        </p:txBody>
      </p:sp>
      <p:sp>
        <p:nvSpPr>
          <p:cNvPr id="16" name="Text 14"/>
          <p:cNvSpPr/>
          <p:nvPr/>
        </p:nvSpPr>
        <p:spPr>
          <a:xfrm>
            <a:off x="8126730" y="3126581"/>
            <a:ext cx="5665946" cy="335042"/>
          </a:xfrm>
          <a:prstGeom prst="rect">
            <a:avLst/>
          </a:prstGeom>
          <a:noFill/>
          <a:ln/>
        </p:spPr>
        <p:txBody>
          <a:bodyPr wrap="none" lIns="0" tIns="0" rIns="0" bIns="0" rtlCol="0" anchor="t"/>
          <a:lstStyle/>
          <a:p>
            <a:pPr algn="l" indent="0" marL="0">
              <a:lnSpc>
                <a:spcPts val="2600"/>
              </a:lnSpc>
              <a:buNone/>
            </a:pPr>
            <a:r>
              <a:rPr lang="en-US" sz="1600" b="1" dirty="0">
                <a:solidFill>
                  <a:srgbClr val="CAD6DE"/>
                </a:solidFill>
                <a:latin typeface="Cabin" pitchFamily="34" charset="0"/>
                <a:ea typeface="Cabin" pitchFamily="34" charset="-122"/>
                <a:cs typeface="Cabin" pitchFamily="34" charset="-120"/>
              </a:rPr>
              <a:t>Tüm katmanlar açılır (unfreeze)</a:t>
            </a:r>
            <a:endParaRPr lang="en-US" sz="1600" dirty="0"/>
          </a:p>
        </p:txBody>
      </p:sp>
      <p:sp>
        <p:nvSpPr>
          <p:cNvPr id="17" name="Text 15"/>
          <p:cNvSpPr/>
          <p:nvPr/>
        </p:nvSpPr>
        <p:spPr>
          <a:xfrm>
            <a:off x="8126730" y="3587234"/>
            <a:ext cx="5665946"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CAD6DE"/>
                </a:solidFill>
                <a:latin typeface="Cabin" pitchFamily="34" charset="0"/>
                <a:ea typeface="Cabin" pitchFamily="34" charset="-122"/>
                <a:cs typeface="Cabin" pitchFamily="34" charset="-120"/>
              </a:rPr>
              <a:t>Backbone katmanları da güncellenmeye başlar</a:t>
            </a:r>
            <a:endParaRPr lang="en-US" sz="1600" dirty="0"/>
          </a:p>
        </p:txBody>
      </p:sp>
      <p:sp>
        <p:nvSpPr>
          <p:cNvPr id="18" name="Text 16"/>
          <p:cNvSpPr/>
          <p:nvPr/>
        </p:nvSpPr>
        <p:spPr>
          <a:xfrm>
            <a:off x="8126730" y="3995499"/>
            <a:ext cx="5665946"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CAD6DE"/>
                </a:solidFill>
                <a:latin typeface="Cabin" pitchFamily="34" charset="0"/>
                <a:ea typeface="Cabin" pitchFamily="34" charset="-122"/>
                <a:cs typeface="Cabin" pitchFamily="34" charset="-120"/>
              </a:rPr>
              <a:t>Çok daha düşük öğrenme oranı kullanılır</a:t>
            </a:r>
            <a:endParaRPr lang="en-US" sz="1600" dirty="0"/>
          </a:p>
        </p:txBody>
      </p:sp>
      <p:sp>
        <p:nvSpPr>
          <p:cNvPr id="19" name="Text 17"/>
          <p:cNvSpPr/>
          <p:nvPr/>
        </p:nvSpPr>
        <p:spPr>
          <a:xfrm>
            <a:off x="8126730" y="4403765"/>
            <a:ext cx="5665946"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CAD6DE"/>
                </a:solidFill>
                <a:latin typeface="Cabin" pitchFamily="34" charset="0"/>
                <a:ea typeface="Cabin" pitchFamily="34" charset="-122"/>
                <a:cs typeface="Cabin" pitchFamily="34" charset="-120"/>
              </a:rPr>
              <a:t>Öğrenilen temsiller deprem hasarına özelleşir</a:t>
            </a:r>
            <a:endParaRPr lang="en-US" sz="1600" dirty="0"/>
          </a:p>
        </p:txBody>
      </p:sp>
      <p:sp>
        <p:nvSpPr>
          <p:cNvPr id="20" name="Text 18"/>
          <p:cNvSpPr/>
          <p:nvPr/>
        </p:nvSpPr>
        <p:spPr>
          <a:xfrm>
            <a:off x="8126730" y="4812030"/>
            <a:ext cx="5665946"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CAD6DE"/>
                </a:solidFill>
                <a:latin typeface="Cabin" pitchFamily="34" charset="0"/>
                <a:ea typeface="Cabin" pitchFamily="34" charset="-122"/>
                <a:cs typeface="Cabin" pitchFamily="34" charset="-120"/>
              </a:rPr>
              <a:t>Hassas ayarlama (fine-tuning) gerçekleşir</a:t>
            </a:r>
            <a:endParaRPr lang="en-US" sz="1600" dirty="0"/>
          </a:p>
        </p:txBody>
      </p:sp>
      <p:sp>
        <p:nvSpPr>
          <p:cNvPr id="21" name="Text 19"/>
          <p:cNvSpPr/>
          <p:nvPr/>
        </p:nvSpPr>
        <p:spPr>
          <a:xfrm>
            <a:off x="8126730" y="5272683"/>
            <a:ext cx="5665946" cy="335042"/>
          </a:xfrm>
          <a:prstGeom prst="rect">
            <a:avLst/>
          </a:prstGeom>
          <a:noFill/>
          <a:ln/>
        </p:spPr>
        <p:txBody>
          <a:bodyPr wrap="none" lIns="0" tIns="0" rIns="0" bIns="0" rtlCol="0" anchor="t"/>
          <a:lstStyle/>
          <a:p>
            <a:pPr algn="l" indent="0" marL="0">
              <a:lnSpc>
                <a:spcPts val="2600"/>
              </a:lnSpc>
              <a:buNone/>
            </a:pPr>
            <a:r>
              <a:rPr lang="en-US" sz="1600" b="1" dirty="0">
                <a:solidFill>
                  <a:srgbClr val="CAD6DE"/>
                </a:solidFill>
                <a:latin typeface="Cabin" pitchFamily="34" charset="0"/>
                <a:ea typeface="Cabin" pitchFamily="34" charset="-122"/>
                <a:cs typeface="Cabin" pitchFamily="34" charset="-120"/>
              </a:rPr>
              <a:t>Amaç:</a:t>
            </a:r>
            <a:pPr algn="l" indent="0" marL="0">
              <a:lnSpc>
                <a:spcPts val="2600"/>
              </a:lnSpc>
              <a:buNone/>
            </a:pPr>
            <a:r>
              <a:rPr lang="en-US" sz="1600" dirty="0">
                <a:solidFill>
                  <a:srgbClr val="CAD6DE"/>
                </a:solidFill>
                <a:latin typeface="Cabin" pitchFamily="34" charset="0"/>
                <a:ea typeface="Cabin" pitchFamily="34" charset="-122"/>
                <a:cs typeface="Cabin" pitchFamily="34" charset="-120"/>
              </a:rPr>
              <a:t> Genel görsel temsilleri göreve özelleştirmek</a:t>
            </a:r>
            <a:endParaRPr lang="en-US" sz="1600" dirty="0"/>
          </a:p>
        </p:txBody>
      </p:sp>
      <p:sp>
        <p:nvSpPr>
          <p:cNvPr id="22" name="Text 20"/>
          <p:cNvSpPr/>
          <p:nvPr/>
        </p:nvSpPr>
        <p:spPr>
          <a:xfrm>
            <a:off x="837724" y="5921812"/>
            <a:ext cx="4158496" cy="308015"/>
          </a:xfrm>
          <a:prstGeom prst="rect">
            <a:avLst/>
          </a:prstGeom>
          <a:noFill/>
          <a:ln/>
        </p:spPr>
        <p:txBody>
          <a:bodyPr wrap="none" lIns="0" tIns="0" rIns="0" bIns="0" rtlCol="0" anchor="t"/>
          <a:lstStyle/>
          <a:p>
            <a:pPr algn="l" indent="0" marL="0">
              <a:lnSpc>
                <a:spcPts val="2400"/>
              </a:lnSpc>
              <a:buNone/>
            </a:pPr>
            <a:r>
              <a:rPr lang="en-US" sz="1900" dirty="0">
                <a:solidFill>
                  <a:srgbClr val="FFFFFF"/>
                </a:solidFill>
                <a:latin typeface="Unbounded" pitchFamily="34" charset="0"/>
                <a:ea typeface="Unbounded" pitchFamily="34" charset="-122"/>
                <a:cs typeface="Unbounded" pitchFamily="34" charset="-120"/>
              </a:rPr>
              <a:t>Early Stopping Mekanizması</a:t>
            </a:r>
            <a:endParaRPr lang="en-US" sz="1900" dirty="0"/>
          </a:p>
        </p:txBody>
      </p:sp>
      <p:sp>
        <p:nvSpPr>
          <p:cNvPr id="23" name="Text 21"/>
          <p:cNvSpPr/>
          <p:nvPr/>
        </p:nvSpPr>
        <p:spPr>
          <a:xfrm>
            <a:off x="837724" y="6543913"/>
            <a:ext cx="12954952" cy="670084"/>
          </a:xfrm>
          <a:prstGeom prst="rect">
            <a:avLst/>
          </a:prstGeom>
          <a:noFill/>
          <a:ln/>
        </p:spPr>
        <p:txBody>
          <a:bodyPr wrap="square" lIns="0" tIns="0" rIns="0" bIns="0" rtlCol="0" anchor="t"/>
          <a:lstStyle/>
          <a:p>
            <a:pPr algn="l" indent="0" marL="0">
              <a:lnSpc>
                <a:spcPts val="2600"/>
              </a:lnSpc>
              <a:buNone/>
            </a:pPr>
            <a:r>
              <a:rPr lang="en-US" sz="1600" dirty="0">
                <a:solidFill>
                  <a:srgbClr val="CAD6DE"/>
                </a:solidFill>
                <a:latin typeface="Cabin" pitchFamily="34" charset="0"/>
                <a:ea typeface="Cabin" pitchFamily="34" charset="-122"/>
                <a:cs typeface="Cabin" pitchFamily="34" charset="-120"/>
              </a:rPr>
              <a:t>Validation F1 skoru izlenerek eğitim kontrol edilir. Patience değeri 4 epoch olarak belirlenmiştir. Eğer 4 ardışık epoch boyunca validation F1 skorunda iyileşme görülmezse, eğitim otomatik olarak durdurulur ve en iyi performans gösteren model ağırlıkları geri yüklenir.</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19</Slides>
  <Notes>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2025-12-14T19:36:07Z</dcterms:created>
  <dcterms:modified xsi:type="dcterms:W3CDTF">2025-12-14T19:36:07Z</dcterms:modified>
</cp:coreProperties>
</file>